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89" r:id="rId2"/>
    <p:sldId id="258" r:id="rId3"/>
    <p:sldId id="584" r:id="rId4"/>
    <p:sldId id="486" r:id="rId5"/>
    <p:sldId id="342" r:id="rId6"/>
    <p:sldId id="450" r:id="rId7"/>
    <p:sldId id="454" r:id="rId8"/>
    <p:sldId id="506" r:id="rId9"/>
    <p:sldId id="408" r:id="rId10"/>
    <p:sldId id="407" r:id="rId11"/>
    <p:sldId id="452" r:id="rId12"/>
    <p:sldId id="413" r:id="rId13"/>
    <p:sldId id="343" r:id="rId14"/>
    <p:sldId id="415" r:id="rId15"/>
    <p:sldId id="366" r:id="rId16"/>
    <p:sldId id="344" r:id="rId17"/>
    <p:sldId id="461" r:id="rId18"/>
    <p:sldId id="367" r:id="rId19"/>
    <p:sldId id="410" r:id="rId20"/>
    <p:sldId id="385" r:id="rId21"/>
    <p:sldId id="591" r:id="rId22"/>
    <p:sldId id="456" r:id="rId23"/>
    <p:sldId id="457" r:id="rId24"/>
    <p:sldId id="458" r:id="rId25"/>
    <p:sldId id="462" r:id="rId26"/>
    <p:sldId id="360" r:id="rId27"/>
    <p:sldId id="463" r:id="rId28"/>
    <p:sldId id="358" r:id="rId29"/>
    <p:sldId id="445" r:id="rId30"/>
    <p:sldId id="347" r:id="rId31"/>
    <p:sldId id="467" r:id="rId32"/>
    <p:sldId id="348" r:id="rId33"/>
    <p:sldId id="350" r:id="rId34"/>
    <p:sldId id="459" r:id="rId35"/>
    <p:sldId id="468" r:id="rId36"/>
    <p:sldId id="370" r:id="rId37"/>
    <p:sldId id="402" r:id="rId38"/>
    <p:sldId id="401" r:id="rId39"/>
    <p:sldId id="372" r:id="rId40"/>
    <p:sldId id="404" r:id="rId41"/>
    <p:sldId id="502" r:id="rId42"/>
    <p:sldId id="474" r:id="rId43"/>
    <p:sldId id="470" r:id="rId44"/>
    <p:sldId id="473" r:id="rId45"/>
    <p:sldId id="497" r:id="rId46"/>
    <p:sldId id="378" r:id="rId47"/>
    <p:sldId id="498" r:id="rId48"/>
    <p:sldId id="588" r:id="rId49"/>
    <p:sldId id="499" r:id="rId50"/>
    <p:sldId id="508" r:id="rId51"/>
    <p:sldId id="379" r:id="rId52"/>
    <p:sldId id="512" r:id="rId53"/>
    <p:sldId id="381" r:id="rId54"/>
    <p:sldId id="382" r:id="rId55"/>
    <p:sldId id="510" r:id="rId56"/>
    <p:sldId id="603" r:id="rId57"/>
    <p:sldId id="604" r:id="rId58"/>
    <p:sldId id="383" r:id="rId59"/>
    <p:sldId id="511" r:id="rId60"/>
    <p:sldId id="460" r:id="rId61"/>
    <p:sldId id="469" r:id="rId62"/>
    <p:sldId id="406" r:id="rId63"/>
    <p:sldId id="384" r:id="rId64"/>
    <p:sldId id="403" r:id="rId65"/>
    <p:sldId id="389" r:id="rId66"/>
    <p:sldId id="411" r:id="rId67"/>
    <p:sldId id="416" r:id="rId68"/>
    <p:sldId id="353" r:id="rId69"/>
    <p:sldId id="354" r:id="rId70"/>
    <p:sldId id="504" r:id="rId71"/>
    <p:sldId id="363" r:id="rId72"/>
    <p:sldId id="364" r:id="rId73"/>
    <p:sldId id="355" r:id="rId74"/>
    <p:sldId id="449" r:id="rId75"/>
    <p:sldId id="595" r:id="rId76"/>
    <p:sldId id="596" r:id="rId77"/>
    <p:sldId id="525" r:id="rId78"/>
    <p:sldId id="513" r:id="rId79"/>
    <p:sldId id="524" r:id="rId80"/>
    <p:sldId id="514" r:id="rId81"/>
    <p:sldId id="526" r:id="rId82"/>
    <p:sldId id="341" r:id="rId83"/>
    <p:sldId id="527" r:id="rId84"/>
    <p:sldId id="601" r:id="rId85"/>
    <p:sldId id="592" r:id="rId86"/>
    <p:sldId id="529" r:id="rId87"/>
    <p:sldId id="530" r:id="rId88"/>
    <p:sldId id="516" r:id="rId89"/>
    <p:sldId id="517" r:id="rId90"/>
    <p:sldId id="542" r:id="rId91"/>
    <p:sldId id="543" r:id="rId92"/>
    <p:sldId id="544" r:id="rId93"/>
    <p:sldId id="545" r:id="rId94"/>
    <p:sldId id="547" r:id="rId95"/>
    <p:sldId id="548" r:id="rId96"/>
    <p:sldId id="546" r:id="rId97"/>
    <p:sldId id="594" r:id="rId98"/>
    <p:sldId id="551" r:id="rId99"/>
    <p:sldId id="597" r:id="rId100"/>
    <p:sldId id="602" r:id="rId101"/>
    <p:sldId id="555" r:id="rId102"/>
    <p:sldId id="539" r:id="rId103"/>
    <p:sldId id="556" r:id="rId104"/>
    <p:sldId id="557" r:id="rId105"/>
    <p:sldId id="598" r:id="rId106"/>
    <p:sldId id="599" r:id="rId107"/>
    <p:sldId id="600" r:id="rId108"/>
    <p:sldId id="298" r:id="rId109"/>
    <p:sldId id="605" r:id="rId110"/>
    <p:sldId id="606" r:id="rId111"/>
    <p:sldId id="607" r:id="rId1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FF"/>
    <a:srgbClr val="00FFFF"/>
    <a:srgbClr val="FF3300"/>
    <a:srgbClr val="FF6600"/>
    <a:srgbClr val="009900"/>
    <a:srgbClr val="008000"/>
    <a:srgbClr val="FF00FF"/>
    <a:srgbClr val="66CCFF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4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1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03571-616B-4FA4-A7B0-768A44C7D703}" type="datetimeFigureOut">
              <a:rPr lang="it-IT" smtClean="0"/>
              <a:t>06/11/2025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ADB43-5764-4CBE-9DC0-7E87CED489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8655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03571-616B-4FA4-A7B0-768A44C7D703}" type="datetimeFigureOut">
              <a:rPr lang="it-IT" smtClean="0"/>
              <a:t>06/11/2025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ADB43-5764-4CBE-9DC0-7E87CED489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0312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03571-616B-4FA4-A7B0-768A44C7D703}" type="datetimeFigureOut">
              <a:rPr lang="it-IT" smtClean="0"/>
              <a:t>06/11/2025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ADB43-5764-4CBE-9DC0-7E87CED489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8839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03571-616B-4FA4-A7B0-768A44C7D703}" type="datetimeFigureOut">
              <a:rPr lang="it-IT" smtClean="0"/>
              <a:t>06/11/2025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ADB43-5764-4CBE-9DC0-7E87CED489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3514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03571-616B-4FA4-A7B0-768A44C7D703}" type="datetimeFigureOut">
              <a:rPr lang="it-IT" smtClean="0"/>
              <a:t>06/11/2025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ADB43-5764-4CBE-9DC0-7E87CED489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4380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03571-616B-4FA4-A7B0-768A44C7D703}" type="datetimeFigureOut">
              <a:rPr lang="it-IT" smtClean="0"/>
              <a:t>06/11/2025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ADB43-5764-4CBE-9DC0-7E87CED489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4549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03571-616B-4FA4-A7B0-768A44C7D703}" type="datetimeFigureOut">
              <a:rPr lang="it-IT" smtClean="0"/>
              <a:t>06/11/2025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ADB43-5764-4CBE-9DC0-7E87CED489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4336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03571-616B-4FA4-A7B0-768A44C7D703}" type="datetimeFigureOut">
              <a:rPr lang="it-IT" smtClean="0"/>
              <a:t>06/11/2025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ADB43-5764-4CBE-9DC0-7E87CED489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6177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03571-616B-4FA4-A7B0-768A44C7D703}" type="datetimeFigureOut">
              <a:rPr lang="it-IT" smtClean="0"/>
              <a:t>06/11/2025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ADB43-5764-4CBE-9DC0-7E87CED489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9439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03571-616B-4FA4-A7B0-768A44C7D703}" type="datetimeFigureOut">
              <a:rPr lang="it-IT" smtClean="0"/>
              <a:t>06/11/2025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ADB43-5764-4CBE-9DC0-7E87CED489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5100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03571-616B-4FA4-A7B0-768A44C7D703}" type="datetimeFigureOut">
              <a:rPr lang="it-IT" smtClean="0"/>
              <a:t>06/11/2025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ADB43-5764-4CBE-9DC0-7E87CED489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6396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03571-616B-4FA4-A7B0-768A44C7D703}" type="datetimeFigureOut">
              <a:rPr lang="it-IT" smtClean="0"/>
              <a:t>06/11/2025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ADB43-5764-4CBE-9DC0-7E87CED489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0401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5.jpg"/><Relationship Id="rId4" Type="http://schemas.openxmlformats.org/officeDocument/2006/relationships/image" Target="../media/image174.jp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jpg"/><Relationship Id="rId5" Type="http://schemas.openxmlformats.org/officeDocument/2006/relationships/image" Target="../media/image182.jpg"/><Relationship Id="rId4" Type="http://schemas.openxmlformats.org/officeDocument/2006/relationships/image" Target="../media/image181.jp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7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g"/><Relationship Id="rId4" Type="http://schemas.openxmlformats.org/officeDocument/2006/relationships/image" Target="../media/image76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nTGRXCcuRJ8?feature=oembed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yCs_7K8PVcw?feature=oembed" TargetMode="Externa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11" Type="http://schemas.openxmlformats.org/officeDocument/2006/relationships/image" Target="../media/image131.png"/><Relationship Id="rId5" Type="http://schemas.openxmlformats.org/officeDocument/2006/relationships/image" Target="../media/image125.png"/><Relationship Id="rId10" Type="http://schemas.openxmlformats.org/officeDocument/2006/relationships/image" Target="../media/image130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jpeg"/><Relationship Id="rId4" Type="http://schemas.openxmlformats.org/officeDocument/2006/relationships/image" Target="../media/image135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jpe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13" Type="http://schemas.openxmlformats.org/officeDocument/2006/relationships/image" Target="../media/image162.jpeg"/><Relationship Id="rId3" Type="http://schemas.openxmlformats.org/officeDocument/2006/relationships/image" Target="../media/image152.png"/><Relationship Id="rId7" Type="http://schemas.openxmlformats.org/officeDocument/2006/relationships/image" Target="../media/image156.jpeg"/><Relationship Id="rId12" Type="http://schemas.openxmlformats.org/officeDocument/2006/relationships/image" Target="../media/image161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jpeg"/><Relationship Id="rId11" Type="http://schemas.openxmlformats.org/officeDocument/2006/relationships/image" Target="../media/image160.jpeg"/><Relationship Id="rId5" Type="http://schemas.openxmlformats.org/officeDocument/2006/relationships/image" Target="../media/image154.jpeg"/><Relationship Id="rId10" Type="http://schemas.openxmlformats.org/officeDocument/2006/relationships/image" Target="../media/image159.png"/><Relationship Id="rId4" Type="http://schemas.openxmlformats.org/officeDocument/2006/relationships/image" Target="../media/image153.jpeg"/><Relationship Id="rId9" Type="http://schemas.openxmlformats.org/officeDocument/2006/relationships/image" Target="../media/image158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5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6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4EFAC40-C1BD-64C2-F405-0751A5587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3542">
            <a:off x="10303126" y="3341275"/>
            <a:ext cx="1280000" cy="1440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B72C058-1FC0-E64D-1C18-655A30D52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2799">
            <a:off x="586533" y="3005960"/>
            <a:ext cx="1252727" cy="1440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FFEB61B-E580-6FF2-2421-BFA560921E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77900">
            <a:off x="10287206" y="1521556"/>
            <a:ext cx="1195717" cy="14400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57064DC-42F0-D988-236B-9B41837DD5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2270">
            <a:off x="986477" y="4844037"/>
            <a:ext cx="1163566" cy="144000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F11BDEAF-6A64-816E-105B-52AE376DD0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7827">
            <a:off x="9731360" y="5168574"/>
            <a:ext cx="1894740" cy="1440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8BE7B67-6BAD-6A28-91FB-3FB48D47DE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000" y="0"/>
            <a:ext cx="6696000" cy="68580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B14DA1AA-3774-75CE-944A-5D3C125B91EA}"/>
              </a:ext>
            </a:extLst>
          </p:cNvPr>
          <p:cNvSpPr/>
          <p:nvPr/>
        </p:nvSpPr>
        <p:spPr>
          <a:xfrm>
            <a:off x="3169997" y="5337902"/>
            <a:ext cx="2926003" cy="2924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162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142" y="1526105"/>
            <a:ext cx="4021094" cy="494396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71053" y="1607127"/>
            <a:ext cx="70104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Quindi un </a:t>
            </a:r>
            <a:r>
              <a:rPr lang="it-IT" sz="32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giorno solare</a:t>
            </a:r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cioè quando il Sole si ripresenta allo stesso meridiano, dura </a:t>
            </a:r>
            <a:r>
              <a:rPr lang="it-IT" sz="32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176 giorni terrestri</a:t>
            </a:r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cioè 2 anni di Mercurio.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471054" y="221110"/>
            <a:ext cx="113053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Rotazione e rivoluzione sono in risonanza 2/3: </a:t>
            </a:r>
          </a:p>
          <a:p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ogni 2 rivoluzioni avvengono 3 rotazioni .</a:t>
            </a:r>
          </a:p>
        </p:txBody>
      </p:sp>
    </p:spTree>
    <p:extLst>
      <p:ext uri="{BB962C8B-B14F-4D97-AF65-F5344CB8AC3E}">
        <p14:creationId xmlns:p14="http://schemas.microsoft.com/office/powerpoint/2010/main" val="43328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3DE2A452-8F53-FFBC-9280-CC81C694907F}"/>
              </a:ext>
            </a:extLst>
          </p:cNvPr>
          <p:cNvSpPr txBox="1"/>
          <p:nvPr/>
        </p:nvSpPr>
        <p:spPr>
          <a:xfrm>
            <a:off x="349248" y="1023433"/>
            <a:ext cx="5098472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altLang="it-IT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486958 ARROKOTH</a:t>
            </a:r>
            <a:endParaRPr lang="it-IT" sz="32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D4D0FA7-5055-BC60-F9DA-73C3EE085EF7}"/>
              </a:ext>
            </a:extLst>
          </p:cNvPr>
          <p:cNvSpPr txBox="1"/>
          <p:nvPr/>
        </p:nvSpPr>
        <p:spPr>
          <a:xfrm>
            <a:off x="238113" y="2162247"/>
            <a:ext cx="66960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it-IT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RIPRESO DALLA SONDA NEW HORIZONS IL 1^ GENNAIO 2019</a:t>
            </a:r>
            <a:endParaRPr lang="it-IT" sz="24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CFEB377-F833-AA53-D005-E9AACFADA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12" y="5078567"/>
            <a:ext cx="1522953" cy="15120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BCEA630-EB30-CCEA-0B2B-2DAD95D39BA1}"/>
              </a:ext>
            </a:extLst>
          </p:cNvPr>
          <p:cNvSpPr txBox="1"/>
          <p:nvPr/>
        </p:nvSpPr>
        <p:spPr>
          <a:xfrm>
            <a:off x="238112" y="3278609"/>
            <a:ext cx="6696088" cy="1384995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PERIELIO: 42,7 U.A.;</a:t>
            </a:r>
          </a:p>
          <a:p>
            <a:pPr>
              <a:defRPr/>
            </a:pP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AFELIO: 46,4 U.A.;</a:t>
            </a:r>
          </a:p>
          <a:p>
            <a:pPr>
              <a:defRPr/>
            </a:pP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PERIODO ORBITALE 247 ANNI</a:t>
            </a:r>
            <a:endParaRPr lang="it-IT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42982B1-19D2-477C-74B6-CC453998AD3C}"/>
              </a:ext>
            </a:extLst>
          </p:cNvPr>
          <p:cNvSpPr txBox="1"/>
          <p:nvPr/>
        </p:nvSpPr>
        <p:spPr>
          <a:xfrm>
            <a:off x="612441" y="169286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it-IT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(provvisorio: 2014MU</a:t>
            </a:r>
            <a:r>
              <a:rPr lang="it-IT" altLang="it-IT" sz="18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  <a:r>
              <a:rPr lang="it-IT" altLang="it-IT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ULTIMA THULE) 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25CA802-6A59-DCAC-10C3-C1A92AF6BB41}"/>
              </a:ext>
            </a:extLst>
          </p:cNvPr>
          <p:cNvSpPr txBox="1"/>
          <p:nvPr/>
        </p:nvSpPr>
        <p:spPr>
          <a:xfrm>
            <a:off x="1176867" y="169333"/>
            <a:ext cx="8746066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L’ASTEROIDE DELLA FASCIA DI KUIPER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05DA3E7-A990-82A0-DB5A-3A0234111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338" y="1023433"/>
            <a:ext cx="4529413" cy="55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6584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48607FB-DEC6-C98A-FD86-32C892A7C6A1}"/>
              </a:ext>
            </a:extLst>
          </p:cNvPr>
          <p:cNvSpPr txBox="1"/>
          <p:nvPr/>
        </p:nvSpPr>
        <p:spPr>
          <a:xfrm>
            <a:off x="293613" y="178853"/>
            <a:ext cx="11677473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ESTENSIONI DI MISSIONE E MISSIONI  FUTURE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E50A1E5-C159-4AF1-25C2-F6EEE51892D6}"/>
              </a:ext>
            </a:extLst>
          </p:cNvPr>
          <p:cNvSpPr txBox="1"/>
          <p:nvPr/>
        </p:nvSpPr>
        <p:spPr>
          <a:xfrm>
            <a:off x="257263" y="4906871"/>
            <a:ext cx="11677473" cy="156966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VERSO </a:t>
            </a:r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65803</a:t>
            </a:r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DIDYMOS</a:t>
            </a:r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È STATA LANCIATA ANCHE LA MISSIONE </a:t>
            </a:r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HERA </a:t>
            </a:r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DELL’ESA; </a:t>
            </a:r>
          </a:p>
          <a:p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LANCIO AVVENUTO IL </a:t>
            </a:r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7.10.2024</a:t>
            </a:r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ARRIVO IN ORBITA PREVISTO NEL </a:t>
            </a:r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DICEMBRE 2026</a:t>
            </a:r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5309934B-B246-9380-5992-21965A472CBD}"/>
              </a:ext>
            </a:extLst>
          </p:cNvPr>
          <p:cNvSpPr txBox="1">
            <a:spLocks/>
          </p:cNvSpPr>
          <p:nvPr/>
        </p:nvSpPr>
        <p:spPr>
          <a:xfrm>
            <a:off x="293615" y="1261970"/>
            <a:ext cx="11677473" cy="1347006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ESTENSIONE DI MISSIONE DELLA SONDA </a:t>
            </a:r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HAYABUSA 2</a:t>
            </a:r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it-IT" sz="2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INCONTRO CON L’ASTEROIDE 98943 (2001 CC</a:t>
            </a:r>
            <a:r>
              <a:rPr lang="it-IT" sz="2400" b="1" baseline="-250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it-IT" sz="2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TIPO APOLLO NEL </a:t>
            </a:r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  <a:r>
              <a:rPr lang="it-IT" sz="2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571500" indent="-5715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it-IT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INCONTRO CON L’ASTEROIDE </a:t>
            </a:r>
            <a:r>
              <a:rPr lang="it-IT" sz="24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1998 KY</a:t>
            </a:r>
            <a:r>
              <a:rPr lang="it-IT" sz="2400" b="1" baseline="-25000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it-IT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TIPO APOLLO NEL </a:t>
            </a:r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2031</a:t>
            </a:r>
            <a:r>
              <a:rPr lang="it-IT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627A443-CA07-D408-E62A-DDBCF54DC856}"/>
              </a:ext>
            </a:extLst>
          </p:cNvPr>
          <p:cNvSpPr txBox="1"/>
          <p:nvPr/>
        </p:nvSpPr>
        <p:spPr>
          <a:xfrm>
            <a:off x="836648" y="1952246"/>
            <a:ext cx="102108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endPara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100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E5C35895-5D20-3722-A470-302CE6E52E64}"/>
              </a:ext>
            </a:extLst>
          </p:cNvPr>
          <p:cNvSpPr txBox="1">
            <a:spLocks/>
          </p:cNvSpPr>
          <p:nvPr/>
        </p:nvSpPr>
        <p:spPr>
          <a:xfrm>
            <a:off x="293614" y="3360533"/>
            <a:ext cx="11677473" cy="1096631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ESTENSIONE DI MISSIONE DELLA SONDA </a:t>
            </a:r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OSIRIS-</a:t>
            </a:r>
            <a:r>
              <a:rPr lang="it-IT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REx</a:t>
            </a:r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denominata</a:t>
            </a:r>
            <a:r>
              <a:rPr lang="en-US" sz="24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OSIRIS-APEX</a:t>
            </a:r>
            <a:r>
              <a:rPr lang="en-US" sz="24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APophis</a:t>
            </a:r>
            <a:r>
              <a:rPr lang="en-US" sz="24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EXplorer</a:t>
            </a:r>
            <a:r>
              <a:rPr lang="en-US" sz="24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verso </a:t>
            </a:r>
            <a:r>
              <a:rPr lang="en-US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99942 APOPHIS</a:t>
            </a:r>
          </a:p>
          <a:p>
            <a:r>
              <a:rPr lang="en-US" sz="24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ARRIVO PREVISTO NEL </a:t>
            </a:r>
            <a:r>
              <a:rPr lang="en-US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2029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5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9C3735A-D9B8-1AAA-774B-4D28D6BF85A8}"/>
              </a:ext>
            </a:extLst>
          </p:cNvPr>
          <p:cNvSpPr txBox="1"/>
          <p:nvPr/>
        </p:nvSpPr>
        <p:spPr>
          <a:xfrm>
            <a:off x="169201" y="256032"/>
            <a:ext cx="431596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MISSIONE LUCY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C23EAD8-F39E-FD72-B4BF-29654F9941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1" y="882360"/>
            <a:ext cx="3686418" cy="2736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6E25A4E-2617-53BC-DB19-9F8CED1C0244}"/>
              </a:ext>
            </a:extLst>
          </p:cNvPr>
          <p:cNvSpPr txBox="1"/>
          <p:nvPr/>
        </p:nvSpPr>
        <p:spPr>
          <a:xfrm>
            <a:off x="5504688" y="256032"/>
            <a:ext cx="546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LANCIO EFFETTUATO:  16/10/2021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710E1AC-6B62-FCE9-00D3-984A676F32A3}"/>
              </a:ext>
            </a:extLst>
          </p:cNvPr>
          <p:cNvSpPr txBox="1"/>
          <p:nvPr/>
        </p:nvSpPr>
        <p:spPr>
          <a:xfrm>
            <a:off x="1854327" y="3783023"/>
            <a:ext cx="104584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3548 EURYBATES, 15094 POLYMELE, 11351 LEUCUS, 21900 ORUS</a:t>
            </a:r>
            <a:endParaRPr lang="it-IT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7F06F72-A9A9-B4AF-155C-A52D4C2C1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169" y="932688"/>
            <a:ext cx="7330206" cy="23400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FD3B5DF-5A4A-A9A6-292F-1D3937399C00}"/>
              </a:ext>
            </a:extLst>
          </p:cNvPr>
          <p:cNvSpPr txBox="1"/>
          <p:nvPr/>
        </p:nvSpPr>
        <p:spPr>
          <a:xfrm>
            <a:off x="5504688" y="3321358"/>
            <a:ext cx="3652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TROIANI  L4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90E3CF3-06FD-3A78-BE54-65F1A27E52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01" y="4926278"/>
            <a:ext cx="1371064" cy="104936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8CD3C2D-90D4-C491-6B84-EF6D843FF12A}"/>
              </a:ext>
            </a:extLst>
          </p:cNvPr>
          <p:cNvSpPr txBox="1"/>
          <p:nvPr/>
        </p:nvSpPr>
        <p:spPr>
          <a:xfrm>
            <a:off x="4655901" y="4856707"/>
            <a:ext cx="2615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TROIANI  L5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827BC8F-9F77-3715-0E6F-707026B8FC13}"/>
              </a:ext>
            </a:extLst>
          </p:cNvPr>
          <p:cNvSpPr txBox="1"/>
          <p:nvPr/>
        </p:nvSpPr>
        <p:spPr>
          <a:xfrm>
            <a:off x="27831" y="4475520"/>
            <a:ext cx="3652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FASCIA PRINCIPALE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6E1BF86-F5B0-CE8A-064D-E79724E424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183" y="4461174"/>
            <a:ext cx="4611128" cy="22680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846699C-027F-4A48-76A2-0EC53A1AA69B}"/>
              </a:ext>
            </a:extLst>
          </p:cNvPr>
          <p:cNvSpPr txBox="1"/>
          <p:nvPr/>
        </p:nvSpPr>
        <p:spPr>
          <a:xfrm>
            <a:off x="4845637" y="5381351"/>
            <a:ext cx="24254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617 PATROCLUS /</a:t>
            </a:r>
          </a:p>
          <a:p>
            <a:pPr algn="ctr"/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MENEZIO</a:t>
            </a:r>
            <a:endParaRPr lang="it-IT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2BB40AF-088C-A4B4-E91D-30AF8329C556}"/>
              </a:ext>
            </a:extLst>
          </p:cNvPr>
          <p:cNvSpPr txBox="1"/>
          <p:nvPr/>
        </p:nvSpPr>
        <p:spPr>
          <a:xfrm>
            <a:off x="9329110" y="6288846"/>
            <a:ext cx="107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2033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1AE4F32-2A52-9C45-4A9E-12AFFFD5DC39}"/>
              </a:ext>
            </a:extLst>
          </p:cNvPr>
          <p:cNvSpPr txBox="1"/>
          <p:nvPr/>
        </p:nvSpPr>
        <p:spPr>
          <a:xfrm>
            <a:off x="4808032" y="916660"/>
            <a:ext cx="107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2027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F7B31DA-DAD8-BA2E-091E-BADEA30B0237}"/>
              </a:ext>
            </a:extLst>
          </p:cNvPr>
          <p:cNvSpPr txBox="1"/>
          <p:nvPr/>
        </p:nvSpPr>
        <p:spPr>
          <a:xfrm>
            <a:off x="6642928" y="916660"/>
            <a:ext cx="107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2027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61ADCBC-F229-E61A-5982-E1DD2E0C054F}"/>
              </a:ext>
            </a:extLst>
          </p:cNvPr>
          <p:cNvSpPr txBox="1"/>
          <p:nvPr/>
        </p:nvSpPr>
        <p:spPr>
          <a:xfrm>
            <a:off x="8789614" y="916660"/>
            <a:ext cx="107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2028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DFCFDBD-F947-375E-FA53-452899B5C8C9}"/>
              </a:ext>
            </a:extLst>
          </p:cNvPr>
          <p:cNvSpPr txBox="1"/>
          <p:nvPr/>
        </p:nvSpPr>
        <p:spPr>
          <a:xfrm>
            <a:off x="10433304" y="914207"/>
            <a:ext cx="107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2028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06375AB-8A06-0230-DE1E-AE9C83B0BABE}"/>
              </a:ext>
            </a:extLst>
          </p:cNvPr>
          <p:cNvSpPr txBox="1"/>
          <p:nvPr/>
        </p:nvSpPr>
        <p:spPr>
          <a:xfrm>
            <a:off x="761999" y="6072455"/>
            <a:ext cx="1837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SORVOLATO IL 20.4.2025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1D124304-A31D-E409-DB70-BEF0ED1E2D5C}"/>
              </a:ext>
            </a:extLst>
          </p:cNvPr>
          <p:cNvSpPr/>
          <p:nvPr/>
        </p:nvSpPr>
        <p:spPr>
          <a:xfrm>
            <a:off x="54504" y="4334933"/>
            <a:ext cx="3686418" cy="2445408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704651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822A433-4570-6ACC-4798-EDDB2D02A77D}"/>
              </a:ext>
            </a:extLst>
          </p:cNvPr>
          <p:cNvSpPr txBox="1"/>
          <p:nvPr/>
        </p:nvSpPr>
        <p:spPr>
          <a:xfrm>
            <a:off x="169201" y="265176"/>
            <a:ext cx="431596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MISSIONE PSYCHE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0E612C6-9B42-CE32-AA06-BD57B15806BA}"/>
              </a:ext>
            </a:extLst>
          </p:cNvPr>
          <p:cNvSpPr txBox="1"/>
          <p:nvPr/>
        </p:nvSpPr>
        <p:spPr>
          <a:xfrm>
            <a:off x="5266944" y="1126056"/>
            <a:ext cx="546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LANCIO EFFETTUATO:  13.10.2023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D0B5876-D3ED-1DEF-7D10-D3341F8F80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64" y="950976"/>
            <a:ext cx="3096000" cy="3096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3261F96-E494-5818-B64C-F0A3ECDDC6E7}"/>
              </a:ext>
            </a:extLst>
          </p:cNvPr>
          <p:cNvSpPr txBox="1"/>
          <p:nvPr/>
        </p:nvSpPr>
        <p:spPr>
          <a:xfrm>
            <a:off x="4911291" y="249787"/>
            <a:ext cx="4270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OBIETTIVO:  16 PSYCHE</a:t>
            </a:r>
          </a:p>
          <a:p>
            <a:pPr algn="ctr"/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ASTEROIDE METALLICO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085077A-D86A-DD8C-844C-DF97C6972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791886"/>
            <a:ext cx="3810000" cy="38100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196F98F-2A51-9440-D31A-1A1E864CB2A3}"/>
              </a:ext>
            </a:extLst>
          </p:cNvPr>
          <p:cNvSpPr txBox="1"/>
          <p:nvPr/>
        </p:nvSpPr>
        <p:spPr>
          <a:xfrm>
            <a:off x="8238744" y="6131159"/>
            <a:ext cx="3559994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QUI RIPRESO DAL VLT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C35C401-28F6-52CC-6A9D-0A88AB08690A}"/>
              </a:ext>
            </a:extLst>
          </p:cNvPr>
          <p:cNvSpPr txBox="1"/>
          <p:nvPr/>
        </p:nvSpPr>
        <p:spPr>
          <a:xfrm>
            <a:off x="5266944" y="1649276"/>
            <a:ext cx="6044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ENTRATA IN ORBITA PREVISTA: </a:t>
            </a:r>
            <a:r>
              <a:rPr lang="it-I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2029</a:t>
            </a:r>
          </a:p>
        </p:txBody>
      </p:sp>
    </p:spTree>
    <p:extLst>
      <p:ext uri="{BB962C8B-B14F-4D97-AF65-F5344CB8AC3E}">
        <p14:creationId xmlns:p14="http://schemas.microsoft.com/office/powerpoint/2010/main" val="245502327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74D7B28-C2D2-62BB-6213-A23C9360380D}"/>
              </a:ext>
            </a:extLst>
          </p:cNvPr>
          <p:cNvSpPr txBox="1"/>
          <p:nvPr/>
        </p:nvSpPr>
        <p:spPr>
          <a:xfrm>
            <a:off x="169201" y="256032"/>
            <a:ext cx="431596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MISSIONE DESTINY</a:t>
            </a:r>
            <a:r>
              <a:rPr lang="it-IT" sz="24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73AE0DA-6090-A824-2519-CF0A913A3D25}"/>
              </a:ext>
            </a:extLst>
          </p:cNvPr>
          <p:cNvSpPr txBox="1"/>
          <p:nvPr/>
        </p:nvSpPr>
        <p:spPr>
          <a:xfrm>
            <a:off x="6199632" y="256032"/>
            <a:ext cx="546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LANCIO:  2028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D579314-D56A-E771-E113-A7B5F6519267}"/>
              </a:ext>
            </a:extLst>
          </p:cNvPr>
          <p:cNvSpPr txBox="1"/>
          <p:nvPr/>
        </p:nvSpPr>
        <p:spPr>
          <a:xfrm>
            <a:off x="5330952" y="1197864"/>
            <a:ext cx="6861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OBIETTIVO:  3200 PHAETHON (FETONTE)</a:t>
            </a:r>
          </a:p>
          <a:p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ASTEROIDE RESPONSABILE DELLE GEMINIDI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E4BE9EF-003A-DD9C-8BBA-8DCF8665417A}"/>
              </a:ext>
            </a:extLst>
          </p:cNvPr>
          <p:cNvSpPr txBox="1"/>
          <p:nvPr/>
        </p:nvSpPr>
        <p:spPr>
          <a:xfrm>
            <a:off x="4485169" y="256032"/>
            <a:ext cx="1124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(JAXA)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A5437DB-CA72-ED05-3BFB-A15E1F30EDAD}"/>
              </a:ext>
            </a:extLst>
          </p:cNvPr>
          <p:cNvSpPr txBox="1"/>
          <p:nvPr/>
        </p:nvSpPr>
        <p:spPr>
          <a:xfrm>
            <a:off x="240030" y="779252"/>
            <a:ext cx="4315968" cy="156966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emonstration and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xperiment of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pace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echnology for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terplanetary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haethon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sz="24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yby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sz="24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science)</a:t>
            </a:r>
            <a:endParaRPr lang="it-IT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1DE0C55-D0D0-9474-F669-00745F90F150}"/>
              </a:ext>
            </a:extLst>
          </p:cNvPr>
          <p:cNvSpPr txBox="1"/>
          <p:nvPr/>
        </p:nvSpPr>
        <p:spPr>
          <a:xfrm>
            <a:off x="169200" y="3653577"/>
            <a:ext cx="6478487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MISSIONE  TIANWEN-2  </a:t>
            </a:r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(ex </a:t>
            </a:r>
            <a:r>
              <a:rPr lang="it-IT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ZhengHe</a:t>
            </a:r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it-IT" sz="2400" b="1" baseline="3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CB97779-B6F0-C82E-9454-90F5BC532078}"/>
              </a:ext>
            </a:extLst>
          </p:cNvPr>
          <p:cNvSpPr txBox="1"/>
          <p:nvPr/>
        </p:nvSpPr>
        <p:spPr>
          <a:xfrm>
            <a:off x="640080" y="4247029"/>
            <a:ext cx="5098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LANCIO EFFETTUATO:  28.5.2025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03DE5F3-0B1A-0392-3728-5A92D8652DDF}"/>
              </a:ext>
            </a:extLst>
          </p:cNvPr>
          <p:cNvSpPr txBox="1"/>
          <p:nvPr/>
        </p:nvSpPr>
        <p:spPr>
          <a:xfrm>
            <a:off x="333792" y="5079148"/>
            <a:ext cx="114695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OBIETTIVI:  </a:t>
            </a:r>
            <a:r>
              <a:rPr 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asteroide </a:t>
            </a:r>
            <a:r>
              <a:rPr lang="it-IT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coorbitale</a:t>
            </a:r>
            <a:r>
              <a:rPr 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vicino alla Terra </a:t>
            </a: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469219 </a:t>
            </a:r>
            <a:r>
              <a:rPr lang="it-IT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Kamoʻoalewa</a:t>
            </a:r>
            <a:endParaRPr lang="it-IT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la cometa della cintura principale </a:t>
            </a: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311 P/PANSTARRS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D404D7E-7B86-FF2D-BA50-059AF90182E4}"/>
              </a:ext>
            </a:extLst>
          </p:cNvPr>
          <p:cNvSpPr txBox="1"/>
          <p:nvPr/>
        </p:nvSpPr>
        <p:spPr>
          <a:xfrm>
            <a:off x="7100353" y="3653577"/>
            <a:ext cx="1124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(CINA)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492CD68-D4D1-D326-5B1F-F5DD39935E22}"/>
              </a:ext>
            </a:extLst>
          </p:cNvPr>
          <p:cNvSpPr txBox="1"/>
          <p:nvPr/>
        </p:nvSpPr>
        <p:spPr>
          <a:xfrm>
            <a:off x="10724317" y="5182660"/>
            <a:ext cx="107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2028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885B5A4-EC1A-C2E2-CD6A-5E5A829FF968}"/>
              </a:ext>
            </a:extLst>
          </p:cNvPr>
          <p:cNvSpPr txBox="1"/>
          <p:nvPr/>
        </p:nvSpPr>
        <p:spPr>
          <a:xfrm>
            <a:off x="8501579" y="5967780"/>
            <a:ext cx="107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2032</a:t>
            </a:r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98A70168-CCF5-21D6-DFF3-38B72E3C733A}"/>
              </a:ext>
            </a:extLst>
          </p:cNvPr>
          <p:cNvCxnSpPr/>
          <p:nvPr/>
        </p:nvCxnSpPr>
        <p:spPr>
          <a:xfrm flipV="1">
            <a:off x="169200" y="2877424"/>
            <a:ext cx="11634110" cy="5872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2976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5FE7D45F-9213-BA81-B487-0E4298235C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731237"/>
              </p:ext>
            </p:extLst>
          </p:nvPr>
        </p:nvGraphicFramePr>
        <p:xfrm>
          <a:off x="235527" y="2057448"/>
          <a:ext cx="11720946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1818">
                  <a:extLst>
                    <a:ext uri="{9D8B030D-6E8A-4147-A177-3AD203B41FA5}">
                      <a16:colId xmlns:a16="http://schemas.microsoft.com/office/drawing/2014/main" val="1346270484"/>
                    </a:ext>
                  </a:extLst>
                </a:gridCol>
                <a:gridCol w="4858450">
                  <a:extLst>
                    <a:ext uri="{9D8B030D-6E8A-4147-A177-3AD203B41FA5}">
                      <a16:colId xmlns:a16="http://schemas.microsoft.com/office/drawing/2014/main" val="3904833643"/>
                    </a:ext>
                  </a:extLst>
                </a:gridCol>
                <a:gridCol w="1542350">
                  <a:extLst>
                    <a:ext uri="{9D8B030D-6E8A-4147-A177-3AD203B41FA5}">
                      <a16:colId xmlns:a16="http://schemas.microsoft.com/office/drawing/2014/main" val="680012047"/>
                    </a:ext>
                  </a:extLst>
                </a:gridCol>
                <a:gridCol w="3588328">
                  <a:extLst>
                    <a:ext uri="{9D8B030D-6E8A-4147-A177-3AD203B41FA5}">
                      <a16:colId xmlns:a16="http://schemas.microsoft.com/office/drawing/2014/main" val="34727891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NUMERO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SONDA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6255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altLang="it-IT" sz="2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HALLEY</a:t>
                      </a:r>
                      <a:endParaRPr lang="it-IT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altLang="it-IT" sz="2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1986</a:t>
                      </a:r>
                      <a:endParaRPr lang="it-IT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altLang="it-IT" sz="2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GIOTTO</a:t>
                      </a:r>
                      <a:endParaRPr lang="it-IT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6839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altLang="it-IT" sz="24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GRIGG-SKJELLERUP</a:t>
                      </a:r>
                      <a:endParaRPr lang="it-IT" sz="24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altLang="it-IT" sz="24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1992</a:t>
                      </a:r>
                      <a:endParaRPr lang="it-IT" sz="24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it-IT" sz="24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GIOTTO (NO FOTO)</a:t>
                      </a:r>
                      <a:endParaRPr lang="it-IT" sz="24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017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altLang="it-IT" sz="2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BORRELLY</a:t>
                      </a:r>
                      <a:endParaRPr lang="it-IT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altLang="it-IT" sz="2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2001</a:t>
                      </a:r>
                      <a:endParaRPr lang="it-IT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altLang="it-IT" sz="2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DEEP SPACE 1</a:t>
                      </a:r>
                      <a:endParaRPr lang="it-IT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612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altLang="it-IT" sz="2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WILD 2</a:t>
                      </a:r>
                      <a:endParaRPr lang="it-IT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altLang="it-IT" sz="2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2004</a:t>
                      </a:r>
                      <a:endParaRPr lang="it-IT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altLang="it-IT" sz="2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STARDUST</a:t>
                      </a:r>
                      <a:endParaRPr lang="it-IT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03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altLang="it-IT" sz="2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TEMPEL 1</a:t>
                      </a:r>
                      <a:endParaRPr lang="it-IT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altLang="it-IT" sz="2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2005</a:t>
                      </a:r>
                      <a:endParaRPr lang="it-IT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altLang="it-IT" sz="2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DEEP IMPACT</a:t>
                      </a:r>
                      <a:endParaRPr lang="it-IT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552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it-IT" sz="2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HARTLEY 2</a:t>
                      </a:r>
                      <a:endParaRPr lang="it-IT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it-IT" sz="2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</a:t>
                      </a:r>
                      <a:endParaRPr lang="it-IT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it-IT" sz="2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EPOXI-DEEP IMPACT</a:t>
                      </a:r>
                      <a:endParaRPr lang="it-IT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186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>
                          <a:solidFill>
                            <a:srgbClr val="00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it-IT" sz="2400" b="1" dirty="0">
                          <a:solidFill>
                            <a:srgbClr val="00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TEMPEL 1</a:t>
                      </a:r>
                      <a:endParaRPr lang="it-IT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it-IT" sz="2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2011</a:t>
                      </a:r>
                      <a:endParaRPr lang="it-IT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it-IT" sz="2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STARDUST</a:t>
                      </a:r>
                      <a:r>
                        <a:rPr lang="en-US" altLang="it-IT" sz="2400" b="1" baseline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it-IT" sz="2400" b="1" dirty="0" err="1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NExT</a:t>
                      </a:r>
                      <a:endParaRPr lang="it-IT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526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it-IT" sz="2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CHURYUMOV-GERASIMENKO</a:t>
                      </a:r>
                      <a:endParaRPr lang="it-IT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it-IT" sz="2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it-IT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altLang="it-IT" sz="2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ROSETTA</a:t>
                      </a:r>
                      <a:endParaRPr lang="it-IT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0812095"/>
                  </a:ext>
                </a:extLst>
              </a:tr>
            </a:tbl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68D05108-2FC7-EF7D-2DB2-54FD034709D7}"/>
              </a:ext>
            </a:extLst>
          </p:cNvPr>
          <p:cNvSpPr txBox="1">
            <a:spLocks noChangeArrowheads="1"/>
          </p:cNvSpPr>
          <p:nvPr/>
        </p:nvSpPr>
        <p:spPr>
          <a:xfrm>
            <a:off x="491836" y="1097267"/>
            <a:ext cx="11208328" cy="7090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it-IT" alt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COMETE AVVICINATE DALLE SONDE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2EC7F56-EEDD-0C10-A954-16EF0205C11E}"/>
              </a:ext>
            </a:extLst>
          </p:cNvPr>
          <p:cNvSpPr txBox="1"/>
          <p:nvPr/>
        </p:nvSpPr>
        <p:spPr>
          <a:xfrm>
            <a:off x="1906555" y="485190"/>
            <a:ext cx="8378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NOTA A MARGINE PER COMPARAZIONE</a:t>
            </a:r>
          </a:p>
        </p:txBody>
      </p:sp>
    </p:spTree>
    <p:extLst>
      <p:ext uri="{BB962C8B-B14F-4D97-AF65-F5344CB8AC3E}">
        <p14:creationId xmlns:p14="http://schemas.microsoft.com/office/powerpoint/2010/main" val="203101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DEE2DD89-F7DF-EC75-1FC4-7A2C9DA02C99}"/>
              </a:ext>
            </a:extLst>
          </p:cNvPr>
          <p:cNvSpPr txBox="1"/>
          <p:nvPr/>
        </p:nvSpPr>
        <p:spPr>
          <a:xfrm>
            <a:off x="291061" y="304800"/>
            <a:ext cx="511544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it-IT" alt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UN’IMPRESA STORICA!</a:t>
            </a:r>
          </a:p>
          <a:p>
            <a:pPr algn="ctr">
              <a:lnSpc>
                <a:spcPct val="100000"/>
              </a:lnSpc>
              <a:defRPr/>
            </a:pPr>
            <a:r>
              <a:rPr lang="it-IT" alt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alt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13 MARZO 1986 </a:t>
            </a:r>
            <a:r>
              <a:rPr lang="it-IT" alt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SONDA ITALIANA </a:t>
            </a:r>
            <a:r>
              <a:rPr lang="it-IT" alt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GIOTTO</a:t>
            </a:r>
            <a:r>
              <a:rPr lang="it-IT" alt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TRANSITA A 600 KM DAL NUCLEO DELLA COMETA </a:t>
            </a:r>
            <a:r>
              <a:rPr lang="it-IT" alt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1P/HALLEY </a:t>
            </a:r>
            <a:r>
              <a:rPr lang="it-IT" alt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SVELANDO PER LA PRIMA VOLTA UN NUCLEO COMETARIO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1CA96E6-F368-D248-52F5-8C2B57629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939" y="304800"/>
            <a:ext cx="6120000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05945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DE49D378-6CDE-F5E2-C9AF-8530DBCF42BC}"/>
              </a:ext>
            </a:extLst>
          </p:cNvPr>
          <p:cNvSpPr txBox="1"/>
          <p:nvPr/>
        </p:nvSpPr>
        <p:spPr>
          <a:xfrm>
            <a:off x="81583" y="3201343"/>
            <a:ext cx="2677500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altLang="it-IT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19P/BORRELLY (2001) 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590F9F9-5E71-6F35-2E81-9A9FE8ECF383}"/>
              </a:ext>
            </a:extLst>
          </p:cNvPr>
          <p:cNvSpPr txBox="1"/>
          <p:nvPr/>
        </p:nvSpPr>
        <p:spPr>
          <a:xfrm>
            <a:off x="3728636" y="3192876"/>
            <a:ext cx="2524931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altLang="it-IT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81P/WILD 2 (2004) 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AEE299D-1059-DAE6-47DB-159E31253E51}"/>
              </a:ext>
            </a:extLst>
          </p:cNvPr>
          <p:cNvSpPr txBox="1"/>
          <p:nvPr/>
        </p:nvSpPr>
        <p:spPr>
          <a:xfrm>
            <a:off x="8160555" y="3175286"/>
            <a:ext cx="3221048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altLang="it-IT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9P/TEMPEL 1 (2005 e 2011) </a:t>
            </a:r>
            <a:endParaRPr lang="it-IT" dirty="0">
              <a:solidFill>
                <a:srgbClr val="FFFF00"/>
              </a:solidFill>
            </a:endParaRPr>
          </a:p>
        </p:txBody>
      </p:sp>
      <p:pic>
        <p:nvPicPr>
          <p:cNvPr id="14" name="Picture 5" descr="67P_Churyumov Gerasimenko_ESA_Rosetta_030814">
            <a:extLst>
              <a:ext uri="{FF2B5EF4-FFF2-40B4-BE49-F238E27FC236}">
                <a16:creationId xmlns:a16="http://schemas.microsoft.com/office/drawing/2014/main" id="{2E6C17C7-F180-18E2-AFBE-86093A266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32188" y="3767619"/>
            <a:ext cx="4078229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150B79DE-A6BE-1482-9569-1E9BDD3FC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3" y="115287"/>
            <a:ext cx="2677500" cy="306000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DCCF19D8-D47D-0A5D-E275-FD9BE9BDC5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169" y="100378"/>
            <a:ext cx="2533398" cy="3060000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A3EC71C8-1CF2-44EC-A8DE-54345D5FAB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133" y="54156"/>
            <a:ext cx="4690423" cy="3060000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A38BDF73-6CA6-115A-DBA3-0993F799F2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3" y="3682714"/>
            <a:ext cx="4167929" cy="3060000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E74E89F9-F1F8-A185-6B87-77DEFDEC772D}"/>
              </a:ext>
            </a:extLst>
          </p:cNvPr>
          <p:cNvSpPr txBox="1"/>
          <p:nvPr/>
        </p:nvSpPr>
        <p:spPr>
          <a:xfrm>
            <a:off x="3983994" y="6266599"/>
            <a:ext cx="4800600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altLang="it-IT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67P/ </a:t>
            </a:r>
            <a:r>
              <a:rPr lang="en-US" altLang="it-IT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CHURYUMOV-GERASIMENKO (2014)</a:t>
            </a:r>
            <a:r>
              <a:rPr lang="it-IT" altLang="it-IT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856AF9DE-FAA2-6AAF-1138-A67AF14D8D1D}"/>
              </a:ext>
            </a:extLst>
          </p:cNvPr>
          <p:cNvSpPr txBox="1"/>
          <p:nvPr/>
        </p:nvSpPr>
        <p:spPr>
          <a:xfrm>
            <a:off x="3804882" y="3874903"/>
            <a:ext cx="2933273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it-IT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103/P HARTLEY 2 (2010)</a:t>
            </a:r>
            <a:endParaRPr lang="it-IT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74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0" grpId="0" animBg="1"/>
      <p:bldP spid="25" grpId="0" animBg="1"/>
      <p:bldP spid="26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10515600" cy="342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71479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19F45DBB-E024-D021-1C95-7270B367EDAF}"/>
              </a:ext>
            </a:extLst>
          </p:cNvPr>
          <p:cNvSpPr txBox="1"/>
          <p:nvPr/>
        </p:nvSpPr>
        <p:spPr>
          <a:xfrm>
            <a:off x="694266" y="2730201"/>
            <a:ext cx="96350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000" dirty="0"/>
              <a:t>La prima legge di Keplero, formulata nel 1609, afferma che: </a:t>
            </a:r>
          </a:p>
          <a:p>
            <a:pPr>
              <a:buNone/>
            </a:pPr>
            <a:r>
              <a:rPr lang="it-IT" sz="2000" dirty="0"/>
              <a:t>«L'orbita descritta da un pianeta è un'ellisse, di cui il Sole occupa uno dei due fuochi.»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8FB1A87-F391-30F0-1B08-629188437176}"/>
              </a:ext>
            </a:extLst>
          </p:cNvPr>
          <p:cNvSpPr txBox="1"/>
          <p:nvPr/>
        </p:nvSpPr>
        <p:spPr>
          <a:xfrm>
            <a:off x="668866" y="1232035"/>
            <a:ext cx="69765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DOMANDA: </a:t>
            </a:r>
          </a:p>
          <a:p>
            <a:r>
              <a:rPr lang="it-IT" sz="2400" b="1" dirty="0"/>
              <a:t>LA TERRA ORBITA INTORNO AL SOLE?</a:t>
            </a:r>
          </a:p>
          <a:p>
            <a:r>
              <a:rPr lang="it-IT" sz="2400" b="1" dirty="0"/>
              <a:t>LA LUNA ORBITA INTORNO ALLA TERRA?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DE57268-F9FD-6170-C0AC-FD1D6F31ADCE}"/>
              </a:ext>
            </a:extLst>
          </p:cNvPr>
          <p:cNvSpPr txBox="1"/>
          <p:nvPr/>
        </p:nvSpPr>
        <p:spPr>
          <a:xfrm>
            <a:off x="1373026" y="3735924"/>
            <a:ext cx="9635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FERMO RESTANDO LA GRANDEZZA DI QUESTA INTUIZIONE, E DI KEPLERO, È ESATTAMENTE COSÌ?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9B95716-6220-5A5C-5DF1-F309C32651C4}"/>
              </a:ext>
            </a:extLst>
          </p:cNvPr>
          <p:cNvSpPr txBox="1"/>
          <p:nvPr/>
        </p:nvSpPr>
        <p:spPr>
          <a:xfrm>
            <a:off x="4857059" y="5050879"/>
            <a:ext cx="266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/>
              <a:t>NNNNNNÌ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6406311-E0EF-5E56-4AFD-905D6A2A9941}"/>
              </a:ext>
            </a:extLst>
          </p:cNvPr>
          <p:cNvSpPr txBox="1"/>
          <p:nvPr/>
        </p:nvSpPr>
        <p:spPr>
          <a:xfrm>
            <a:off x="3623733" y="287867"/>
            <a:ext cx="4919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/>
              <a:t>APPENDICE</a:t>
            </a:r>
          </a:p>
        </p:txBody>
      </p:sp>
    </p:spTree>
    <p:extLst>
      <p:ext uri="{BB962C8B-B14F-4D97-AF65-F5344CB8AC3E}">
        <p14:creationId xmlns:p14="http://schemas.microsoft.com/office/powerpoint/2010/main" val="3801012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740192" y="265607"/>
            <a:ext cx="4943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Esplorazione di Mercurio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191491" y="1537855"/>
            <a:ext cx="10030691" cy="4448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Verso Mercurio sono  state inviate 3 sonde: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Mariner 10 – 1973;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MESSENGER </a:t>
            </a:r>
            <a:r>
              <a:rPr lang="en-US" sz="3200" dirty="0">
                <a:solidFill>
                  <a:srgbClr val="00FF00"/>
                </a:solidFill>
              </a:rPr>
              <a:t>(</a:t>
            </a:r>
            <a:r>
              <a:rPr lang="en-US" sz="3200" b="1" dirty="0" err="1">
                <a:solidFill>
                  <a:srgbClr val="FFFF00"/>
                </a:solidFill>
              </a:rPr>
              <a:t>ME</a:t>
            </a:r>
            <a:r>
              <a:rPr lang="en-US" sz="3200" dirty="0" err="1">
                <a:solidFill>
                  <a:srgbClr val="00FF00"/>
                </a:solidFill>
              </a:rPr>
              <a:t>rcury</a:t>
            </a:r>
            <a:r>
              <a:rPr lang="en-US" sz="3200" dirty="0">
                <a:solidFill>
                  <a:srgbClr val="00FF00"/>
                </a:solidFill>
              </a:rPr>
              <a:t> </a:t>
            </a:r>
            <a:r>
              <a:rPr lang="en-US" sz="3200" b="1" dirty="0">
                <a:solidFill>
                  <a:srgbClr val="FFFF00"/>
                </a:solidFill>
              </a:rPr>
              <a:t>S</a:t>
            </a:r>
            <a:r>
              <a:rPr lang="en-US" sz="3200" dirty="0">
                <a:solidFill>
                  <a:srgbClr val="00FF00"/>
                </a:solidFill>
              </a:rPr>
              <a:t>urface, </a:t>
            </a:r>
            <a:r>
              <a:rPr lang="en-US" sz="3200" b="1" dirty="0">
                <a:solidFill>
                  <a:srgbClr val="FFFF00"/>
                </a:solidFill>
              </a:rPr>
              <a:t>S</a:t>
            </a:r>
            <a:r>
              <a:rPr lang="en-US" sz="3200" dirty="0">
                <a:solidFill>
                  <a:srgbClr val="00FF00"/>
                </a:solidFill>
              </a:rPr>
              <a:t>pace </a:t>
            </a:r>
            <a:r>
              <a:rPr lang="en-US" sz="3200" b="1" dirty="0" err="1">
                <a:solidFill>
                  <a:srgbClr val="FFFF00"/>
                </a:solidFill>
              </a:rPr>
              <a:t>EN</a:t>
            </a:r>
            <a:r>
              <a:rPr lang="en-US" sz="3200" dirty="0" err="1">
                <a:solidFill>
                  <a:srgbClr val="00FF00"/>
                </a:solidFill>
              </a:rPr>
              <a:t>vironment</a:t>
            </a:r>
            <a:r>
              <a:rPr lang="en-US" sz="3200" dirty="0">
                <a:solidFill>
                  <a:srgbClr val="00FF00"/>
                </a:solidFill>
              </a:rPr>
              <a:t>, </a:t>
            </a:r>
            <a:r>
              <a:rPr lang="en-US" sz="3200" b="1" dirty="0" err="1">
                <a:solidFill>
                  <a:srgbClr val="FFFF00"/>
                </a:solidFill>
              </a:rPr>
              <a:t>GE</a:t>
            </a:r>
            <a:r>
              <a:rPr lang="en-US" sz="3200" dirty="0" err="1">
                <a:solidFill>
                  <a:srgbClr val="00FF00"/>
                </a:solidFill>
              </a:rPr>
              <a:t>ochemistry</a:t>
            </a:r>
            <a:r>
              <a:rPr lang="en-US" sz="3200" dirty="0">
                <a:solidFill>
                  <a:srgbClr val="00FF00"/>
                </a:solidFill>
              </a:rPr>
              <a:t> and </a:t>
            </a:r>
            <a:r>
              <a:rPr lang="en-US" sz="3200" b="1" dirty="0">
                <a:solidFill>
                  <a:srgbClr val="FFFF00"/>
                </a:solidFill>
              </a:rPr>
              <a:t>R</a:t>
            </a:r>
            <a:r>
              <a:rPr lang="en-US" sz="3200" dirty="0">
                <a:solidFill>
                  <a:srgbClr val="00FF00"/>
                </a:solidFill>
              </a:rPr>
              <a:t>anging) </a:t>
            </a:r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- 2004;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BepiColombo</a:t>
            </a:r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2018 </a:t>
            </a:r>
            <a:r>
              <a:rPr lang="it-IT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(ingresso in orbita di Mercurio previsto per il</a:t>
            </a:r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dicembre 2025</a:t>
            </a:r>
            <a:r>
              <a:rPr lang="it-IT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442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8AE4BA2-05B8-64F2-99AD-CFD30C05ECA1}"/>
              </a:ext>
            </a:extLst>
          </p:cNvPr>
          <p:cNvSpPr txBox="1"/>
          <p:nvPr/>
        </p:nvSpPr>
        <p:spPr>
          <a:xfrm>
            <a:off x="410633" y="319271"/>
            <a:ext cx="11370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Si può dire che questa affermazione vale se la differenza di massa fra i 2 corpi in esame è enorme come, ad esempio, il Sole e un asteroide. </a:t>
            </a:r>
          </a:p>
          <a:p>
            <a:r>
              <a:rPr lang="it-IT" dirty="0"/>
              <a:t>Ma se prendiamo il sistema Sole – Giove….  Le cose sono leggermente diverse.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528E879-451A-A3F7-454E-F2F60D584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33" y="1337809"/>
            <a:ext cx="2697312" cy="21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B60466C-CA27-D0F2-23C5-B00265DB1FA4}"/>
              </a:ext>
            </a:extLst>
          </p:cNvPr>
          <p:cNvSpPr txBox="1"/>
          <p:nvPr/>
        </p:nvSpPr>
        <p:spPr>
          <a:xfrm>
            <a:off x="3386666" y="1272287"/>
            <a:ext cx="7951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 2 corpi orbiteranno attorno ad un </a:t>
            </a:r>
            <a:r>
              <a:rPr lang="it-IT" b="1" dirty="0"/>
              <a:t>BARICENTRO </a:t>
            </a:r>
            <a:r>
              <a:rPr lang="it-IT" dirty="0"/>
              <a:t>che si trova sulla congiungente dei 2 corpi, a distanza inversamente proporzionale alle loro masse.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F3C09D8-261F-262E-7F98-181C2502F2E1}"/>
              </a:ext>
            </a:extLst>
          </p:cNvPr>
          <p:cNvSpPr txBox="1"/>
          <p:nvPr/>
        </p:nvSpPr>
        <p:spPr>
          <a:xfrm>
            <a:off x="3386666" y="1948304"/>
            <a:ext cx="77554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Nel Sistema solare a parte il Sole l’unico altro corpo ad avere una massa di una certa entità è Giove.</a:t>
            </a:r>
          </a:p>
          <a:p>
            <a:r>
              <a:rPr lang="it-IT" dirty="0"/>
              <a:t>Il Sole è 1.000 volte più massiccio di Giove.</a:t>
            </a:r>
          </a:p>
          <a:p>
            <a:r>
              <a:rPr lang="it-IT" dirty="0"/>
              <a:t>Quindi il </a:t>
            </a:r>
            <a:r>
              <a:rPr lang="it-IT" b="1" dirty="0"/>
              <a:t>baricentro</a:t>
            </a:r>
            <a:r>
              <a:rPr lang="it-IT" dirty="0"/>
              <a:t> del sistema Sole – Giove si troverà a 1 millesimo della distanza Sole – Giove dal centro del Sole.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F35346C-70A2-138B-30E0-9313B61F1C0C}"/>
              </a:ext>
            </a:extLst>
          </p:cNvPr>
          <p:cNvSpPr txBox="1"/>
          <p:nvPr/>
        </p:nvSpPr>
        <p:spPr>
          <a:xfrm>
            <a:off x="410633" y="3593017"/>
            <a:ext cx="1111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distanza Sole – Giove è circa 750 milioni di Km quindi il </a:t>
            </a:r>
            <a:r>
              <a:rPr lang="it-IT" b="1" dirty="0"/>
              <a:t>baricentro</a:t>
            </a:r>
            <a:r>
              <a:rPr lang="it-IT" dirty="0"/>
              <a:t> sarà a 750.000 km dal centro del Sole, che è un leggermente di più del suo raggio.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77E455C-8E64-794A-CD0B-693B1AB859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67" y="4194183"/>
            <a:ext cx="2520000" cy="25200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43AADED-AE4E-4469-FFE0-B5B0C6B557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003" y="5085183"/>
            <a:ext cx="742964" cy="738000"/>
          </a:xfrm>
          <a:prstGeom prst="rect">
            <a:avLst/>
          </a:prstGeom>
        </p:spPr>
      </p:pic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C16924CB-D769-E526-94C2-7B8572427848}"/>
              </a:ext>
            </a:extLst>
          </p:cNvPr>
          <p:cNvCxnSpPr>
            <a:cxnSpLocks/>
          </p:cNvCxnSpPr>
          <p:nvPr/>
        </p:nvCxnSpPr>
        <p:spPr>
          <a:xfrm flipV="1">
            <a:off x="1928867" y="5454183"/>
            <a:ext cx="8181618" cy="3386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e 17">
            <a:extLst>
              <a:ext uri="{FF2B5EF4-FFF2-40B4-BE49-F238E27FC236}">
                <a16:creationId xmlns:a16="http://schemas.microsoft.com/office/drawing/2014/main" id="{1455EDB2-D6D4-8D0A-60D5-8CB8843D569C}"/>
              </a:ext>
            </a:extLst>
          </p:cNvPr>
          <p:cNvSpPr/>
          <p:nvPr/>
        </p:nvSpPr>
        <p:spPr>
          <a:xfrm>
            <a:off x="3200392" y="5359400"/>
            <a:ext cx="203201" cy="2263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4A475B2-F080-38EF-880E-41278B19151A}"/>
              </a:ext>
            </a:extLst>
          </p:cNvPr>
          <p:cNvSpPr txBox="1"/>
          <p:nvPr/>
        </p:nvSpPr>
        <p:spPr>
          <a:xfrm>
            <a:off x="3150280" y="4834467"/>
            <a:ext cx="339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/>
              <a:t>B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73707892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79160F44-3AB6-8640-2D55-E8B431BC17C2}"/>
              </a:ext>
            </a:extLst>
          </p:cNvPr>
          <p:cNvSpPr txBox="1"/>
          <p:nvPr/>
        </p:nvSpPr>
        <p:spPr>
          <a:xfrm>
            <a:off x="372533" y="347133"/>
            <a:ext cx="11421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Si può dire che </a:t>
            </a:r>
            <a:r>
              <a:rPr lang="it-IT" b="1" dirty="0"/>
              <a:t>TUTTO il Sistema solare </a:t>
            </a:r>
            <a:r>
              <a:rPr lang="it-IT" dirty="0"/>
              <a:t>ruoti attorno al BARICENTRO COMUNE che si trova in quel punto.</a:t>
            </a:r>
          </a:p>
          <a:p>
            <a:r>
              <a:rPr lang="it-IT" dirty="0"/>
              <a:t>Quindi la risposta esatta alla prima domanda è: la Terra ruota intorno al BARICENTRO COMUNE del Sistema solare.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6A5F81F-4E8C-85DA-94F2-6BD9B8B044B7}"/>
              </a:ext>
            </a:extLst>
          </p:cNvPr>
          <p:cNvSpPr txBox="1"/>
          <p:nvPr/>
        </p:nvSpPr>
        <p:spPr>
          <a:xfrm>
            <a:off x="372533" y="1222064"/>
            <a:ext cx="7907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 la Luna ruota intorno alla Terra?</a:t>
            </a:r>
          </a:p>
          <a:p>
            <a:r>
              <a:rPr lang="it-IT" dirty="0" err="1"/>
              <a:t>Nì</a:t>
            </a:r>
            <a:r>
              <a:rPr lang="it-IT" dirty="0"/>
              <a:t>. Entrambe ruotano attorno al BARICENTRO del sistema Terra – Luna.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9CEBE3C-D82C-E8CF-37AF-B16F6268930D}"/>
              </a:ext>
            </a:extLst>
          </p:cNvPr>
          <p:cNvSpPr txBox="1"/>
          <p:nvPr/>
        </p:nvSpPr>
        <p:spPr>
          <a:xfrm>
            <a:off x="372533" y="1930401"/>
            <a:ext cx="1132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Terra è 81 volte più massiccia della Luna, la distanza media Terra – Luna è circa 384.000 km, quindi il BARICENTRO si trova a  4.740 km dal centro della Terra.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5D985765-4D8F-9191-3C43-23E85AA8C2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14" y="2977529"/>
            <a:ext cx="3261184" cy="32580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A1E3C98-E022-79F8-AD05-FFA61CA429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492" y="4052129"/>
            <a:ext cx="1111579" cy="1108800"/>
          </a:xfrm>
          <a:prstGeom prst="rect">
            <a:avLst/>
          </a:prstGeom>
        </p:spPr>
      </p:pic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48CBC126-3E19-734C-3BA2-3129489DC3A6}"/>
              </a:ext>
            </a:extLst>
          </p:cNvPr>
          <p:cNvCxnSpPr>
            <a:cxnSpLocks/>
          </p:cNvCxnSpPr>
          <p:nvPr/>
        </p:nvCxnSpPr>
        <p:spPr>
          <a:xfrm>
            <a:off x="2267534" y="4615985"/>
            <a:ext cx="726593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e 13">
            <a:extLst>
              <a:ext uri="{FF2B5EF4-FFF2-40B4-BE49-F238E27FC236}">
                <a16:creationId xmlns:a16="http://schemas.microsoft.com/office/drawing/2014/main" id="{68C791C6-E171-0ABE-94F0-0C2460C7C30D}"/>
              </a:ext>
            </a:extLst>
          </p:cNvPr>
          <p:cNvSpPr/>
          <p:nvPr/>
        </p:nvSpPr>
        <p:spPr>
          <a:xfrm>
            <a:off x="3285746" y="4487009"/>
            <a:ext cx="203201" cy="2263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3538524-5FC4-5876-B872-B4707D062D05}"/>
              </a:ext>
            </a:extLst>
          </p:cNvPr>
          <p:cNvSpPr txBox="1"/>
          <p:nvPr/>
        </p:nvSpPr>
        <p:spPr>
          <a:xfrm>
            <a:off x="3217768" y="3902234"/>
            <a:ext cx="339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FFFF00"/>
                </a:solidFill>
              </a:rPr>
              <a:t>B</a:t>
            </a:r>
            <a:endParaRPr lang="it-IT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426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0"/>
            <a:ext cx="4397208" cy="3297906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4973779" y="136046"/>
            <a:ext cx="3768437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MARINER 10 – USA -1973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1042554" y="6125331"/>
            <a:ext cx="7606144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it-IT" sz="2400" b="1" dirty="0">
                <a:solidFill>
                  <a:srgbClr val="FFFF00"/>
                </a:solidFill>
              </a:rPr>
              <a:t>28 marzo 1974, sei ore prima del massimo avvicinamento.</a:t>
            </a: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216" y="877347"/>
            <a:ext cx="3308058" cy="5657487"/>
          </a:xfrm>
          <a:prstGeom prst="rect">
            <a:avLst/>
          </a:prstGeom>
        </p:spPr>
      </p:pic>
      <p:sp>
        <p:nvSpPr>
          <p:cNvPr id="23" name="CasellaDiTesto 22"/>
          <p:cNvSpPr txBox="1"/>
          <p:nvPr/>
        </p:nvSpPr>
        <p:spPr>
          <a:xfrm>
            <a:off x="235527" y="3297906"/>
            <a:ext cx="75230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Venne lanciata il 3 novembre 1973, sorvolò </a:t>
            </a:r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Venere</a:t>
            </a:r>
            <a:r>
              <a:rPr lang="it-IT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nel febbraio dell'anno seguente e raggiunse </a:t>
            </a:r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Mercurio</a:t>
            </a:r>
            <a:r>
              <a:rPr lang="it-IT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meno di due mesi dopo, il </a:t>
            </a:r>
            <a:r>
              <a:rPr lang="it-IT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marzo 1974</a:t>
            </a:r>
            <a:r>
              <a:rPr lang="it-IT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La sonda era stata progettata per eseguire 2 sorvoli del pianeta e non per l'ingresso in orbita attorno a Mercurio. Un'oculata strategia di missione permise </a:t>
            </a:r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sorvoli </a:t>
            </a:r>
            <a:r>
              <a:rPr lang="it-IT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 pianeta, l'ultimo dei quali ebbe luogo il 16 marzo 1975.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5569527" y="1486143"/>
            <a:ext cx="2985653" cy="120032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Mariner 10 fotografò il 41% della superficie di Mercurio</a:t>
            </a:r>
          </a:p>
        </p:txBody>
      </p:sp>
    </p:spTree>
    <p:extLst>
      <p:ext uri="{BB962C8B-B14F-4D97-AF65-F5344CB8AC3E}">
        <p14:creationId xmlns:p14="http://schemas.microsoft.com/office/powerpoint/2010/main" val="2821295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7" descr="incl-mercur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28681" y="175057"/>
            <a:ext cx="8075758" cy="592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 Box 99"/>
          <p:cNvSpPr txBox="1">
            <a:spLocks noChangeArrowheads="1"/>
          </p:cNvSpPr>
          <p:nvPr/>
        </p:nvSpPr>
        <p:spPr bwMode="auto">
          <a:xfrm>
            <a:off x="324573" y="6220112"/>
            <a:ext cx="11483975" cy="46166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Immagine processata al computer di Mercurio, basata su quelle raccolte dal Mariner 10</a:t>
            </a:r>
            <a:endParaRPr lang="it-IT" altLang="it-IT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135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3" y="748673"/>
            <a:ext cx="4516581" cy="3561365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270164" y="4340042"/>
            <a:ext cx="6359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missione NASA MESSENGER è stata lanciata il 3 agosto 2004. Il </a:t>
            </a:r>
            <a:r>
              <a:rPr lang="it-IT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marzo 2011</a:t>
            </a:r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è entrata in orbita </a:t>
            </a:r>
            <a:r>
              <a:rPr lang="it-IT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ermeocentrica</a:t>
            </a:r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439882" y="5903513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Fine missione: la sonda ha urtato la superficie del pianeta il 30 aprile 2015.</a:t>
            </a: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032" y="1122218"/>
            <a:ext cx="4168937" cy="5618481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6703003" y="104299"/>
            <a:ext cx="5306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Diagramma semplificato dell'inserzione in orbita di </a:t>
            </a:r>
            <a:r>
              <a:rPr lang="it-IT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MESSENGER</a:t>
            </a:r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439882" y="72338"/>
            <a:ext cx="4824847" cy="6463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MESSENGER – USA 2004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4157781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526472" y="5456778"/>
            <a:ext cx="4849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prima immagine dell'emisfero "sconosciuto" di Mercurio inviata da MESSENGER il 14 gennaio 2008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2" y="0"/>
            <a:ext cx="5403273" cy="540327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763" y="1413161"/>
            <a:ext cx="5243946" cy="5243946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6456218" y="275179"/>
            <a:ext cx="5382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prima fotografia in orbita attorno a Mercurio, </a:t>
            </a:r>
            <a:r>
              <a:rPr lang="it-IT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MESSENGER</a:t>
            </a:r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il 29 marzo 2011. </a:t>
            </a:r>
          </a:p>
        </p:txBody>
      </p:sp>
    </p:spTree>
    <p:extLst>
      <p:ext uri="{BB962C8B-B14F-4D97-AF65-F5344CB8AC3E}">
        <p14:creationId xmlns:p14="http://schemas.microsoft.com/office/powerpoint/2010/main" val="1249567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70597" y="6302529"/>
            <a:ext cx="11796712" cy="46166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FOTO DI</a:t>
            </a:r>
            <a:r>
              <a:rPr lang="it-IT" altLang="it-IT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MERCURIO</a:t>
            </a:r>
            <a:r>
              <a:rPr lang="it-IT" altLang="it-IT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SCATTATE DALLA SONDA MESSENGER NEL 2009.</a:t>
            </a:r>
          </a:p>
        </p:txBody>
      </p:sp>
      <p:pic>
        <p:nvPicPr>
          <p:cNvPr id="3" name="Picture 8" descr="mercurio_messenger_3 flyb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953" y="0"/>
            <a:ext cx="9144000" cy="625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2511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778345" cy="5400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353" y="0"/>
            <a:ext cx="5380647" cy="5400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22672" y="5708072"/>
            <a:ext cx="11706091" cy="83099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FOTOMOSAICO A FALSI COLORI DEI 2 EMISFERI EFFETTUATO USANDO LE IMMAGINI DELLA MESSENGER RACCOLTE DAL 2011 AL 2015.</a:t>
            </a:r>
          </a:p>
        </p:txBody>
      </p:sp>
    </p:spTree>
    <p:extLst>
      <p:ext uri="{BB962C8B-B14F-4D97-AF65-F5344CB8AC3E}">
        <p14:creationId xmlns:p14="http://schemas.microsoft.com/office/powerpoint/2010/main" val="4035739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27996" y="558020"/>
            <a:ext cx="11814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sonda MESSENGER ha rivelato la presenza di strane macchie luminose sulla superficie del pianeta. Sono piatte e apparentemente "vuote", e la loro natura è tutta da definire. L'ipotesi più plausibile afferma che sono il risultato del materiale volatile che da Mercurio si disperde nello spazio, forse sospinto dal flusso di particelle del vento solare.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35385"/>
            <a:ext cx="5499100" cy="5818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it-IT" alt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en-US" alt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CODA DI MERCURIO</a:t>
            </a:r>
          </a:p>
        </p:txBody>
      </p:sp>
      <p:pic>
        <p:nvPicPr>
          <p:cNvPr id="7" name="Picture 5" descr="mercurio_coda_stereo A_2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996" y="2950139"/>
            <a:ext cx="4528247" cy="372691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27995" y="2215744"/>
            <a:ext cx="11426291" cy="646331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it-IT" alt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L’8 FEBBRAIO 2008 LA SONDA STEREO-A HA RILEVATO UNA CODA DI SODIO IONIZZATO CREATA DALLA PRESSIONE DI RADIAZIONE SOLARE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521" y="3483814"/>
            <a:ext cx="3757282" cy="3374186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5227609" y="3995926"/>
            <a:ext cx="3136904" cy="267765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coda di sodio fotografata da Andrea Alessandrini il 27 maggio 2020.</a:t>
            </a:r>
          </a:p>
          <a:p>
            <a:pPr algn="r"/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È stata pubblicata dall’APOD NASA l’8 luglio 2020.</a:t>
            </a:r>
          </a:p>
        </p:txBody>
      </p:sp>
    </p:spTree>
    <p:extLst>
      <p:ext uri="{BB962C8B-B14F-4D97-AF65-F5344CB8AC3E}">
        <p14:creationId xmlns:p14="http://schemas.microsoft.com/office/powerpoint/2010/main" val="23854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4696690" y="1424989"/>
            <a:ext cx="70103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b="1" dirty="0" err="1">
                <a:solidFill>
                  <a:srgbClr val="FFFF00"/>
                </a:solidFill>
              </a:rPr>
              <a:t>BepiColombo</a:t>
            </a:r>
            <a:r>
              <a:rPr lang="it-IT" sz="2800" dirty="0">
                <a:solidFill>
                  <a:srgbClr val="FFFF00"/>
                </a:solidFill>
              </a:rPr>
              <a:t> è una missione dell'Agenzia Spaziale Europea (ESA) in collaborazione con la Agenzia Spaziale Giapponese (JAXA) e rappresenta le fondamenta del programma di esplorazione di Mercurio dell'ESA.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93" y="0"/>
            <a:ext cx="3941618" cy="3941618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19192" y="3905797"/>
            <a:ext cx="111770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missione è basata su 2 sonde distinte, il </a:t>
            </a:r>
            <a:r>
              <a:rPr lang="it-IT" sz="2400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Mercury </a:t>
            </a:r>
            <a:r>
              <a:rPr lang="it-IT" sz="2400" i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Planetary</a:t>
            </a:r>
            <a:r>
              <a:rPr lang="it-IT" sz="2400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i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Orbiter</a:t>
            </a:r>
            <a:r>
              <a:rPr lang="it-IT" sz="24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it-IT" sz="2400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MPO</a:t>
            </a:r>
            <a:r>
              <a:rPr lang="it-IT" sz="24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it-IT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che trasporterà gli strumenti destinati allo studio della superficie, esosfera e della composizione interna del pianeta, e il </a:t>
            </a:r>
            <a:r>
              <a:rPr lang="it-IT" sz="2400" i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Mercury </a:t>
            </a:r>
            <a:r>
              <a:rPr lang="it-IT" sz="2400" i="1" dirty="0" err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Magnetospheric</a:t>
            </a:r>
            <a:r>
              <a:rPr lang="it-IT" sz="2400" i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i="1" dirty="0" err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Orbiter</a:t>
            </a:r>
            <a:r>
              <a:rPr lang="it-IT" sz="24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it-IT" sz="2400" i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MMO</a:t>
            </a:r>
            <a:r>
              <a:rPr lang="it-IT" sz="24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it-IT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che trasporterà gli strumenti dedicati allo studio della magnetosfera del pianeta.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19193" y="5709496"/>
            <a:ext cx="111770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missione è progettata per studiare la composizione, la geofisica, l'atmosfera, la magnetosfera e la storia di Mercurio.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4807527" y="246141"/>
            <a:ext cx="6788726" cy="70788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BepiColombo</a:t>
            </a:r>
            <a:r>
              <a:rPr lang="it-IT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ESA/JAXA 2018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47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64561" y="2093558"/>
            <a:ext cx="11662254" cy="366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it-IT" altLang="it-IT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  <a:r>
              <a:rPr lang="it-IT" alt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PIANETI ROCCIOSI CON </a:t>
            </a:r>
            <a:r>
              <a:rPr lang="it-IT" altLang="it-IT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 </a:t>
            </a:r>
            <a:r>
              <a:rPr lang="it-IT" alt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SATELLITI NATURALI;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it-IT" altLang="it-IT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</a:t>
            </a:r>
            <a:r>
              <a:rPr lang="it-IT" alt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PIANETI NANI CON </a:t>
            </a:r>
            <a:r>
              <a:rPr lang="it-IT" altLang="it-I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</a:t>
            </a:r>
            <a:r>
              <a:rPr lang="it-IT" alt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SATELLITI NATURALI;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it-IT" altLang="it-IT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it-IT" alt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FASCE ASTEROIDALI</a:t>
            </a:r>
          </a:p>
          <a:p>
            <a:pPr lvl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it-IT" alt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COSIDDETTA </a:t>
            </a:r>
            <a:r>
              <a:rPr lang="it-IT" altLang="it-IT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FASCIA  PRINCIPALE </a:t>
            </a:r>
            <a:r>
              <a:rPr lang="it-IT" alt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 </a:t>
            </a:r>
            <a:r>
              <a:rPr lang="it-IT" altLang="it-IT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~ 1.200.000</a:t>
            </a:r>
            <a:r>
              <a:rPr lang="it-IT" alt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OGGETTI CONOSCIUTI (16 visitati dalle sonde);</a:t>
            </a:r>
          </a:p>
          <a:p>
            <a:pPr lvl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it-IT" alt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</a:t>
            </a:r>
            <a:r>
              <a:rPr lang="it-IT" altLang="it-IT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FASCIA DI KUIPER </a:t>
            </a:r>
            <a:r>
              <a:rPr lang="it-IT" alt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OLTRE NETTUNO CON </a:t>
            </a:r>
            <a:r>
              <a:rPr lang="it-IT" altLang="it-IT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~ 3.000</a:t>
            </a:r>
            <a:r>
              <a:rPr lang="it-IT" alt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OGGETTI CONOSCIUTI (1 visitato dalle sonde)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767630F-8506-EC17-6A3C-11C5CC5960F8}"/>
              </a:ext>
            </a:extLst>
          </p:cNvPr>
          <p:cNvSpPr txBox="1"/>
          <p:nvPr/>
        </p:nvSpPr>
        <p:spPr>
          <a:xfrm>
            <a:off x="423023" y="267419"/>
            <a:ext cx="11145329" cy="138499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sz="2800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PIANETI   -   PIANETI NANI   -   PIANETINI o ASTEROIDI</a:t>
            </a:r>
          </a:p>
          <a:p>
            <a:pPr algn="ctr"/>
            <a:endParaRPr lang="it-IT" sz="28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38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4828919"/>
              </p:ext>
            </p:extLst>
          </p:nvPr>
        </p:nvGraphicFramePr>
        <p:xfrm>
          <a:off x="221673" y="937970"/>
          <a:ext cx="11845636" cy="5659830"/>
        </p:xfrm>
        <a:graphic>
          <a:graphicData uri="http://schemas.openxmlformats.org/drawingml/2006/table">
            <a:tbl>
              <a:tblPr/>
              <a:tblGrid>
                <a:gridCol w="5922818">
                  <a:extLst>
                    <a:ext uri="{9D8B030D-6E8A-4147-A177-3AD203B41FA5}">
                      <a16:colId xmlns:a16="http://schemas.microsoft.com/office/drawing/2014/main" val="3632845941"/>
                    </a:ext>
                  </a:extLst>
                </a:gridCol>
                <a:gridCol w="5922818">
                  <a:extLst>
                    <a:ext uri="{9D8B030D-6E8A-4147-A177-3AD203B41FA5}">
                      <a16:colId xmlns:a16="http://schemas.microsoft.com/office/drawing/2014/main" val="3094626354"/>
                    </a:ext>
                  </a:extLst>
                </a:gridCol>
              </a:tblGrid>
              <a:tr h="290089"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Evento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075815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r>
                        <a:rPr lang="it-IT" sz="2000" b="1" dirty="0">
                          <a:solidFill>
                            <a:srgbClr val="00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ottobre 2018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b="1" dirty="0">
                          <a:solidFill>
                            <a:srgbClr val="00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Lancio effettuato con successo 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46069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r>
                        <a:rPr lang="it-IT" sz="2000" b="1" dirty="0">
                          <a:solidFill>
                            <a:srgbClr val="00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aprile 2020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b="1" dirty="0">
                          <a:solidFill>
                            <a:srgbClr val="00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Sorvolo ravvicinato</a:t>
                      </a:r>
                      <a:r>
                        <a:rPr lang="it-IT" sz="2000" b="1" baseline="0" dirty="0">
                          <a:solidFill>
                            <a:srgbClr val="00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2000" b="1" dirty="0">
                          <a:solidFill>
                            <a:srgbClr val="00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della Terra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8378409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r>
                        <a:rPr lang="it-IT" sz="2000" b="1" dirty="0">
                          <a:solidFill>
                            <a:srgbClr val="00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ottobre 2020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b="1" dirty="0">
                          <a:solidFill>
                            <a:srgbClr val="00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I^ sorvolo ravvicinato di Venere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78411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r>
                        <a:rPr lang="it-IT" sz="2000" b="1" dirty="0">
                          <a:solidFill>
                            <a:srgbClr val="00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agosto 2021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b="1" dirty="0">
                          <a:solidFill>
                            <a:srgbClr val="00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II^ sorvolo ravvicinato di Venere 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753721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r>
                        <a:rPr lang="it-IT" sz="2000" b="1" dirty="0">
                          <a:solidFill>
                            <a:srgbClr val="00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ottobre 2021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b="1" dirty="0">
                          <a:solidFill>
                            <a:srgbClr val="00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I^ sorvolo ravvicinato di Mercurio 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2784604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r>
                        <a:rPr lang="it-IT" sz="2000" b="1" dirty="0">
                          <a:solidFill>
                            <a:srgbClr val="00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giugno 2022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b="1" dirty="0">
                          <a:solidFill>
                            <a:srgbClr val="00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II^ sorvolo ravvicinato di Mercurio 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5680980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r>
                        <a:rPr lang="it-IT" sz="2000" b="1" dirty="0">
                          <a:solidFill>
                            <a:srgbClr val="00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giugno 2023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b="1" dirty="0">
                          <a:solidFill>
                            <a:srgbClr val="00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III^ sorvolo ravvicinato di Mercurio 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607630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r>
                        <a:rPr lang="it-IT" sz="2000" b="1" dirty="0">
                          <a:solidFill>
                            <a:srgbClr val="00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settembre 2024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b="1" dirty="0">
                          <a:solidFill>
                            <a:srgbClr val="00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IV^ sorvolo ravvicinato di Mercurio 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501466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r>
                        <a:rPr lang="it-IT" sz="2000" b="1" dirty="0">
                          <a:solidFill>
                            <a:srgbClr val="00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dicembre 2024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b="1" dirty="0">
                          <a:solidFill>
                            <a:srgbClr val="00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V^ sorvolo ravvicinato di Mercurio 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69112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r>
                        <a:rPr lang="it-IT" sz="2000" b="1" dirty="0">
                          <a:solidFill>
                            <a:srgbClr val="00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gennaio 2025 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b="1" dirty="0">
                          <a:solidFill>
                            <a:srgbClr val="00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VI^ sorvolo ravvicinato di Mercurio 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2749942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r>
                        <a:rPr lang="it-IT" sz="20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dicembre 2025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Arrivo ed ingresso in orbita attorno a Mercurio 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484352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r>
                        <a:rPr lang="it-IT" sz="20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marzo 2026 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MPO nell'orbita finale 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8617300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r>
                        <a:rPr lang="it-IT" sz="2000" b="1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1º maggio 2027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Fine della missione nominale 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1479379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r>
                        <a:rPr lang="it-IT" sz="2000" b="1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1º maggio 2028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Fine dell'ipotizzata missione estesa 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1277017"/>
                  </a:ext>
                </a:extLst>
              </a:tr>
            </a:tbl>
          </a:graphicData>
        </a:graphic>
      </p:graphicFrame>
      <p:sp>
        <p:nvSpPr>
          <p:cNvPr id="8" name="CasellaDiTesto 7"/>
          <p:cNvSpPr txBox="1"/>
          <p:nvPr/>
        </p:nvSpPr>
        <p:spPr>
          <a:xfrm>
            <a:off x="221673" y="163011"/>
            <a:ext cx="11845636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</a:t>
            </a:r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della missione </a:t>
            </a:r>
            <a:r>
              <a:rPr lang="it-IT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BepiColombo</a:t>
            </a:r>
            <a:endParaRPr lang="it-IT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8053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AF85FC6-50EE-B980-9DC9-7DB85DD2E349}"/>
              </a:ext>
            </a:extLst>
          </p:cNvPr>
          <p:cNvSpPr txBox="1"/>
          <p:nvPr/>
        </p:nvSpPr>
        <p:spPr>
          <a:xfrm>
            <a:off x="110067" y="5380672"/>
            <a:ext cx="119718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parte illuminata dal sole di Mercurio appare in alto a destra in questa immagine, scattata alle 23:54 CEST del 4 settembre 2024, mentre la missione BepiColombo dell’ESA/JAXA sfrecciava verso il pianeta per la quarta delle sei manovre di assistenza gravitazionale. La superficie di Mercurio ospita molte affascinanti caratteristiche geologiche. Di particolare rilievo è il </a:t>
            </a:r>
            <a:r>
              <a:rPr lang="it-IT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bacino ad anello</a:t>
            </a:r>
            <a:r>
              <a:rPr lang="it-IT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 picco di Stoddart (al centro dell’immagine): un misterioso cratere da impatto largo 155 km che fino al mese scorso non aveva nome. Credit: ESA/BepiColombo/MTM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5EAE9FA-63FC-AD60-96F2-89B41AEB8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345" y="118533"/>
            <a:ext cx="8507075" cy="5184000"/>
          </a:xfrm>
          <a:prstGeom prst="rect">
            <a:avLst/>
          </a:prstGeom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0764832D-FDC7-D7E1-2A39-EF816BA6F317}"/>
              </a:ext>
            </a:extLst>
          </p:cNvPr>
          <p:cNvSpPr/>
          <p:nvPr/>
        </p:nvSpPr>
        <p:spPr>
          <a:xfrm>
            <a:off x="5588000" y="2125133"/>
            <a:ext cx="2277533" cy="2048934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21215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581" y="45549"/>
            <a:ext cx="6026727" cy="559624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57200" y="180109"/>
            <a:ext cx="5092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VISIBILITÀ DI MERCURIO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36" y="1812087"/>
            <a:ext cx="1709527" cy="131472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979" y="3438109"/>
            <a:ext cx="504000" cy="51291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399" y="1077286"/>
            <a:ext cx="504000" cy="512911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2445417" y="845710"/>
            <a:ext cx="473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2462899" y="3202308"/>
            <a:ext cx="473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0" y="1189123"/>
            <a:ext cx="1690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ELONG. ORIENTALE</a:t>
            </a:r>
          </a:p>
          <a:p>
            <a:pPr algn="ctr"/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3859230" y="1189123"/>
            <a:ext cx="1690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ELONG. OCCIDENTALE</a:t>
            </a:r>
          </a:p>
          <a:p>
            <a:pPr algn="ctr"/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OVEST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4049361" y="3071734"/>
            <a:ext cx="1163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ALL’ALBA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157874" y="3163777"/>
            <a:ext cx="1691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 TRAMONTO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285" y="5276271"/>
            <a:ext cx="1080000" cy="1078935"/>
          </a:xfrm>
          <a:prstGeom prst="rect">
            <a:avLst/>
          </a:prstGeom>
        </p:spPr>
      </p:pic>
      <p:cxnSp>
        <p:nvCxnSpPr>
          <p:cNvPr id="17" name="Connettore diritto 16"/>
          <p:cNvCxnSpPr/>
          <p:nvPr/>
        </p:nvCxnSpPr>
        <p:spPr>
          <a:xfrm>
            <a:off x="1425517" y="3718065"/>
            <a:ext cx="924006" cy="153275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/>
          <p:cNvCxnSpPr/>
          <p:nvPr/>
        </p:nvCxnSpPr>
        <p:spPr>
          <a:xfrm flipH="1">
            <a:off x="3143048" y="3718065"/>
            <a:ext cx="906314" cy="153275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21"/>
          <p:cNvCxnSpPr/>
          <p:nvPr/>
        </p:nvCxnSpPr>
        <p:spPr>
          <a:xfrm>
            <a:off x="2737439" y="3976476"/>
            <a:ext cx="17693" cy="1274339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>
            <a:off x="1765137" y="4078241"/>
            <a:ext cx="1104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 18°</a:t>
            </a:r>
          </a:p>
          <a:p>
            <a:pPr algn="ctr"/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28°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4340742" y="3566299"/>
            <a:ext cx="687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7598618" y="3411586"/>
            <a:ext cx="687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</a:t>
            </a:r>
          </a:p>
        </p:txBody>
      </p:sp>
      <p:sp>
        <p:nvSpPr>
          <p:cNvPr id="31" name="CasellaDiTesto 30"/>
          <p:cNvSpPr txBox="1"/>
          <p:nvPr/>
        </p:nvSpPr>
        <p:spPr>
          <a:xfrm>
            <a:off x="503043" y="3566294"/>
            <a:ext cx="687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2</a:t>
            </a:r>
          </a:p>
        </p:txBody>
      </p:sp>
      <p:sp>
        <p:nvSpPr>
          <p:cNvPr id="32" name="CasellaDiTesto 31"/>
          <p:cNvSpPr txBox="1"/>
          <p:nvPr/>
        </p:nvSpPr>
        <p:spPr>
          <a:xfrm>
            <a:off x="9290263" y="1223201"/>
            <a:ext cx="687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2</a:t>
            </a: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92" y="2226513"/>
            <a:ext cx="534069" cy="613781"/>
          </a:xfrm>
          <a:prstGeom prst="rect">
            <a:avLst/>
          </a:prstGeom>
        </p:spPr>
      </p:pic>
      <p:pic>
        <p:nvPicPr>
          <p:cNvPr id="33" name="Immagin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4593">
            <a:off x="8887376" y="1470547"/>
            <a:ext cx="432000" cy="496478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780" y="2227172"/>
            <a:ext cx="468000" cy="580965"/>
          </a:xfrm>
          <a:prstGeom prst="rect">
            <a:avLst/>
          </a:prstGeom>
        </p:spPr>
      </p:pic>
      <p:pic>
        <p:nvPicPr>
          <p:cNvPr id="34" name="Immagin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57493">
            <a:off x="7870951" y="3052239"/>
            <a:ext cx="432000" cy="536275"/>
          </a:xfrm>
          <a:prstGeom prst="rect">
            <a:avLst/>
          </a:prstGeom>
        </p:spPr>
      </p:pic>
      <p:sp>
        <p:nvSpPr>
          <p:cNvPr id="5" name="Ovale 4"/>
          <p:cNvSpPr/>
          <p:nvPr/>
        </p:nvSpPr>
        <p:spPr>
          <a:xfrm>
            <a:off x="1112161" y="1623383"/>
            <a:ext cx="3228581" cy="168750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5B1E7C68-F828-47D8-8C44-C7DDC3EECF1D}"/>
              </a:ext>
            </a:extLst>
          </p:cNvPr>
          <p:cNvSpPr txBox="1"/>
          <p:nvPr/>
        </p:nvSpPr>
        <p:spPr>
          <a:xfrm>
            <a:off x="2651181" y="4081779"/>
            <a:ext cx="1104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 18°</a:t>
            </a:r>
          </a:p>
          <a:p>
            <a:pPr algn="ctr"/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28°</a:t>
            </a:r>
          </a:p>
        </p:txBody>
      </p:sp>
      <p:pic>
        <p:nvPicPr>
          <p:cNvPr id="6" name="Picture 6" descr="Vecchia_conoscenza">
            <a:extLst>
              <a:ext uri="{FF2B5EF4-FFF2-40B4-BE49-F238E27FC236}">
                <a16:creationId xmlns:a16="http://schemas.microsoft.com/office/drawing/2014/main" id="{F27AA9F6-F12E-B38A-C041-02880E7E5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7271" y="4335735"/>
            <a:ext cx="3616919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856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  <p:bldP spid="29" grpId="0"/>
      <p:bldP spid="30" grpId="0"/>
      <p:bldP spid="31" grpId="0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 txBox="1">
            <a:spLocks noChangeArrowheads="1"/>
          </p:cNvSpPr>
          <p:nvPr/>
        </p:nvSpPr>
        <p:spPr>
          <a:xfrm>
            <a:off x="457200" y="122233"/>
            <a:ext cx="11333018" cy="598198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it-IT" altLang="it-IT" sz="3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TRANSITO DI MERCURIO SUL DISCO SOLARE</a:t>
            </a:r>
          </a:p>
        </p:txBody>
      </p:sp>
      <p:pic>
        <p:nvPicPr>
          <p:cNvPr id="4" name="Picture 5" descr="Transit_of_Mercury%2C_2006-11-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21181" y="826601"/>
            <a:ext cx="5805055" cy="583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26400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1911930" y="1704108"/>
            <a:ext cx="8714508" cy="3325091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pPr algn="ctr"/>
            <a:r>
              <a:rPr lang="it-IT" sz="2800" kern="10" dirty="0">
                <a:ln w="34925">
                  <a:solidFill>
                    <a:srgbClr val="FFC0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Garamond" panose="02020404030301010803" pitchFamily="18" charset="0"/>
              </a:rPr>
              <a:t>2.</a:t>
            </a:r>
          </a:p>
          <a:p>
            <a:pPr algn="ctr"/>
            <a:r>
              <a:rPr lang="it-IT" sz="2800" kern="10" dirty="0">
                <a:ln w="34925">
                  <a:solidFill>
                    <a:srgbClr val="FFC0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Garamond" panose="02020404030301010803" pitchFamily="18" charset="0"/>
              </a:rPr>
              <a:t>VENERE</a:t>
            </a:r>
          </a:p>
        </p:txBody>
      </p:sp>
    </p:spTree>
    <p:extLst>
      <p:ext uri="{BB962C8B-B14F-4D97-AF65-F5344CB8AC3E}">
        <p14:creationId xmlns:p14="http://schemas.microsoft.com/office/powerpoint/2010/main" val="37434270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857" y="1113164"/>
            <a:ext cx="6711260" cy="5091649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5777345" y="3837750"/>
            <a:ext cx="1696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107×10</a:t>
            </a:r>
            <a:r>
              <a:rPr lang="it-IT" sz="24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</a:t>
            </a:r>
            <a:endParaRPr lang="it-IT" sz="2400" b="1" baseline="30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0,718 UA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8492836" y="3782319"/>
            <a:ext cx="21890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108×10</a:t>
            </a:r>
            <a:r>
              <a:rPr lang="it-IT" sz="24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</a:t>
            </a:r>
            <a:endParaRPr lang="it-IT" sz="2400" b="1" baseline="30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0,728 UA</a:t>
            </a:r>
          </a:p>
        </p:txBody>
      </p:sp>
      <p:sp>
        <p:nvSpPr>
          <p:cNvPr id="16" name="CasellaDiTesto 15"/>
          <p:cNvSpPr txBox="1"/>
          <p:nvPr/>
        </p:nvSpPr>
        <p:spPr>
          <a:xfrm rot="18944614">
            <a:off x="6028046" y="1657989"/>
            <a:ext cx="1690255" cy="83099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rivoluzione224 d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8176996" y="5345633"/>
            <a:ext cx="1620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Ecc. 0,0067</a:t>
            </a:r>
          </a:p>
        </p:txBody>
      </p:sp>
      <p:sp>
        <p:nvSpPr>
          <p:cNvPr id="25" name="Rettangolo 24"/>
          <p:cNvSpPr/>
          <p:nvPr/>
        </p:nvSpPr>
        <p:spPr>
          <a:xfrm>
            <a:off x="6917016" y="6286959"/>
            <a:ext cx="4140942" cy="461665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Praticamente eccentricità nulla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263216" y="169138"/>
            <a:ext cx="11609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Scoperta:  dalla preistoria.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9797979" y="1302327"/>
            <a:ext cx="2130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</a:t>
            </a:r>
            <a:r>
              <a:rPr lang="it-IT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orb</a:t>
            </a:r>
            <a:r>
              <a:rPr lang="it-IT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35 km/s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55" y="985220"/>
            <a:ext cx="5436000" cy="5289387"/>
          </a:xfrm>
          <a:prstGeom prst="rect">
            <a:avLst/>
          </a:prstGeom>
        </p:spPr>
      </p:pic>
      <p:cxnSp>
        <p:nvCxnSpPr>
          <p:cNvPr id="19" name="Connettore 2 18"/>
          <p:cNvCxnSpPr/>
          <p:nvPr/>
        </p:nvCxnSpPr>
        <p:spPr>
          <a:xfrm>
            <a:off x="231317" y="3523167"/>
            <a:ext cx="5056910" cy="27709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16" y="5924631"/>
            <a:ext cx="478537" cy="73152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90089" y="6260754"/>
            <a:ext cx="4391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Massa:  4,86 10</a:t>
            </a:r>
            <a:r>
              <a:rPr lang="it-IT" sz="24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</a:t>
            </a:r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kg (0,815 M</a:t>
            </a:r>
            <a:r>
              <a:rPr lang="it-IT" sz="24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80007E66-D552-4094-BC26-75751D40BF1E}"/>
              </a:ext>
            </a:extLst>
          </p:cNvPr>
          <p:cNvCxnSpPr>
            <a:cxnSpLocks/>
          </p:cNvCxnSpPr>
          <p:nvPr/>
        </p:nvCxnSpPr>
        <p:spPr>
          <a:xfrm>
            <a:off x="2654164" y="1113164"/>
            <a:ext cx="0" cy="239855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1A73D30E-3E2A-4A67-B420-E2658CBA9B61}"/>
              </a:ext>
            </a:extLst>
          </p:cNvPr>
          <p:cNvCxnSpPr>
            <a:cxnSpLocks/>
          </p:cNvCxnSpPr>
          <p:nvPr/>
        </p:nvCxnSpPr>
        <p:spPr>
          <a:xfrm flipH="1" flipV="1">
            <a:off x="2654164" y="3511717"/>
            <a:ext cx="283791" cy="25804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rco 20">
            <a:extLst>
              <a:ext uri="{FF2B5EF4-FFF2-40B4-BE49-F238E27FC236}">
                <a16:creationId xmlns:a16="http://schemas.microsoft.com/office/drawing/2014/main" id="{3EDB3C87-C567-4178-A024-E866F1891E6E}"/>
              </a:ext>
            </a:extLst>
          </p:cNvPr>
          <p:cNvSpPr/>
          <p:nvPr/>
        </p:nvSpPr>
        <p:spPr>
          <a:xfrm>
            <a:off x="2168793" y="2414422"/>
            <a:ext cx="1086503" cy="2152826"/>
          </a:xfrm>
          <a:prstGeom prst="arc">
            <a:avLst>
              <a:gd name="adj1" fmla="val 16114011"/>
              <a:gd name="adj2" fmla="val 5066737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3E85326-24D4-4AC6-8F2F-4AAA264C904D}"/>
              </a:ext>
            </a:extLst>
          </p:cNvPr>
          <p:cNvSpPr txBox="1"/>
          <p:nvPr/>
        </p:nvSpPr>
        <p:spPr>
          <a:xfrm>
            <a:off x="3399015" y="3483754"/>
            <a:ext cx="1213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177</a:t>
            </a: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°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C84053B-6BA0-43F8-AA78-E9F2CE0F4D4A}"/>
              </a:ext>
            </a:extLst>
          </p:cNvPr>
          <p:cNvSpPr txBox="1"/>
          <p:nvPr/>
        </p:nvSpPr>
        <p:spPr>
          <a:xfrm>
            <a:off x="450994" y="2940152"/>
            <a:ext cx="2746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Ø 12.103,6 km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9F8F2EA7-36FC-48F8-B12C-44C13120FFB7}"/>
              </a:ext>
            </a:extLst>
          </p:cNvPr>
          <p:cNvSpPr txBox="1"/>
          <p:nvPr/>
        </p:nvSpPr>
        <p:spPr>
          <a:xfrm>
            <a:off x="1527577" y="4899206"/>
            <a:ext cx="2542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</a:t>
            </a:r>
            <a:r>
              <a:rPr 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243,69 d</a:t>
            </a:r>
          </a:p>
        </p:txBody>
      </p:sp>
      <p:sp>
        <p:nvSpPr>
          <p:cNvPr id="27" name="Freccia circolare in su 26">
            <a:extLst>
              <a:ext uri="{FF2B5EF4-FFF2-40B4-BE49-F238E27FC236}">
                <a16:creationId xmlns:a16="http://schemas.microsoft.com/office/drawing/2014/main" id="{226DB14A-FE9A-4383-928B-A1143470B65D}"/>
              </a:ext>
            </a:extLst>
          </p:cNvPr>
          <p:cNvSpPr/>
          <p:nvPr/>
        </p:nvSpPr>
        <p:spPr>
          <a:xfrm flipH="1">
            <a:off x="985087" y="5047406"/>
            <a:ext cx="3627290" cy="709591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1F847AE7-3A52-4C40-9414-B8653BA4A7FF}"/>
              </a:ext>
            </a:extLst>
          </p:cNvPr>
          <p:cNvCxnSpPr>
            <a:cxnSpLocks/>
          </p:cNvCxnSpPr>
          <p:nvPr/>
        </p:nvCxnSpPr>
        <p:spPr>
          <a:xfrm flipH="1">
            <a:off x="6183088" y="2739480"/>
            <a:ext cx="171874" cy="29759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528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/>
      <p:bldP spid="25" grpId="0" animBg="1"/>
      <p:bldP spid="2" grpId="0"/>
      <p:bldP spid="6" grpId="0"/>
      <p:bldP spid="21" grpId="0" animBg="1"/>
      <p:bldP spid="22" grpId="0"/>
      <p:bldP spid="23" grpId="0"/>
      <p:bldP spid="24" grpId="0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90945" y="3061855"/>
            <a:ext cx="113053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distanza minima tra Venere e la Terra è di 38.150.900 km (0,26 UA) che rappresenta la minore distanza alla quale un pianeta viene a trovarsi rispetto alla Terra.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90945" y="221673"/>
            <a:ext cx="113053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L’asse di rotazione di Venere è inclinato di 177° dando l’apparenza di </a:t>
            </a:r>
            <a:r>
              <a:rPr lang="it-IT" sz="3200" b="1" i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moto</a:t>
            </a:r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b="1" i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retrogrado</a:t>
            </a:r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just"/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Combinando la sua lenta </a:t>
            </a:r>
            <a:r>
              <a:rPr 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rotazione</a:t>
            </a:r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retrograda con la </a:t>
            </a:r>
            <a:r>
              <a:rPr lang="it-IT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rivoluzione</a:t>
            </a:r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che è più breve, il giorno risulta avere una durata di 117 giorni terrestri.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667" y="4630752"/>
            <a:ext cx="2065968" cy="205047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7" y="4630752"/>
            <a:ext cx="2052000" cy="2052000"/>
          </a:xfrm>
          <a:prstGeom prst="rect">
            <a:avLst/>
          </a:prstGeom>
        </p:spPr>
      </p:pic>
      <p:cxnSp>
        <p:nvCxnSpPr>
          <p:cNvPr id="10" name="Connettore 2 9"/>
          <p:cNvCxnSpPr/>
          <p:nvPr/>
        </p:nvCxnSpPr>
        <p:spPr>
          <a:xfrm>
            <a:off x="3241964" y="5614806"/>
            <a:ext cx="5601703" cy="27709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3407237" y="5860473"/>
            <a:ext cx="5436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DISTANZA MINIMA 38 MILIONI DI KM</a:t>
            </a:r>
          </a:p>
        </p:txBody>
      </p:sp>
    </p:spTree>
    <p:extLst>
      <p:ext uri="{BB962C8B-B14F-4D97-AF65-F5344CB8AC3E}">
        <p14:creationId xmlns:p14="http://schemas.microsoft.com/office/powerpoint/2010/main" val="188192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740190" y="47156"/>
            <a:ext cx="45347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Esplorazione di Venere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79577" y="672221"/>
            <a:ext cx="1105592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Verso Venere sono state inviate molte sonde; le seguenti con successo: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Mariner 2 – 1962;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Venera 4 e Mariner 5 – 1967;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Mariner 10 – 1974;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Venera 7 - 1970;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Venera 8 – 1972;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Venera 9 e Venera 10 – 1975; </a:t>
            </a:r>
            <a:r>
              <a:rPr lang="it-IT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prima foto della superficie</a:t>
            </a: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Pioneer Venus 1 e 2 – 1978-1988; </a:t>
            </a:r>
            <a:r>
              <a:rPr lang="it-IT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anni in orbita</a:t>
            </a: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Venera 11 e 12 – 1978;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Venera 13 e 14 – 1982; </a:t>
            </a:r>
            <a:r>
              <a:rPr lang="it-IT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prima foto a colori della superficie</a:t>
            </a: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Venera 15 e 16 – 1983;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Magellano – 1990-1994; </a:t>
            </a:r>
            <a:r>
              <a:rPr lang="it-IT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mappa radar</a:t>
            </a: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Venus </a:t>
            </a:r>
            <a:r>
              <a:rPr lang="it-IT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Expres</a:t>
            </a: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2006-2014;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Planet-C (</a:t>
            </a:r>
            <a:r>
              <a:rPr lang="it-IT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Akatsuky</a:t>
            </a: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[alba]</a:t>
            </a: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[JAXA] – 2015; </a:t>
            </a:r>
            <a:r>
              <a:rPr lang="it-IT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sonda climatica</a:t>
            </a: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943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" y="143911"/>
            <a:ext cx="10058400" cy="232739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622406"/>
            <a:ext cx="10058400" cy="20771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04800" y="3259628"/>
            <a:ext cx="6691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2 FOTO STORICHE DEL SUOLO DI VENERE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794163" y="2665412"/>
            <a:ext cx="6885709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BIANCO/NERO DI VENERA 9 IL 22 OTTOBRE 1975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521527" y="3966635"/>
            <a:ext cx="5624946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COLORI DI VENERA 13 IL 1° MARZO 1982 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672" y="2598000"/>
            <a:ext cx="2517055" cy="190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4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5222"/>
            <a:ext cx="5888182" cy="471054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19" y="3349982"/>
            <a:ext cx="4308763" cy="323157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53D3530-3AC4-431D-8E46-995A3BB438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9" y="85062"/>
            <a:ext cx="3657600" cy="36576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375BD03-77AF-4CBB-9E5E-FA7E67F9931C}"/>
              </a:ext>
            </a:extLst>
          </p:cNvPr>
          <p:cNvSpPr txBox="1"/>
          <p:nvPr/>
        </p:nvSpPr>
        <p:spPr>
          <a:xfrm>
            <a:off x="6096000" y="6124354"/>
            <a:ext cx="5888182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FF00"/>
                </a:solidFill>
              </a:rPr>
              <a:t>I RILIEVI VENGONO AUMENTATI IN FASE DI ELABORAZIONE</a:t>
            </a:r>
          </a:p>
        </p:txBody>
      </p:sp>
    </p:spTree>
    <p:extLst>
      <p:ext uri="{BB962C8B-B14F-4D97-AF65-F5344CB8AC3E}">
        <p14:creationId xmlns:p14="http://schemas.microsoft.com/office/powerpoint/2010/main" val="2721713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89E9DFE-5607-D8DF-BCA1-A629BCBC1F61}"/>
              </a:ext>
            </a:extLst>
          </p:cNvPr>
          <p:cNvSpPr txBox="1"/>
          <p:nvPr/>
        </p:nvSpPr>
        <p:spPr>
          <a:xfrm>
            <a:off x="2382473" y="243922"/>
            <a:ext cx="8011487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UNITÀ  DI  MISURA  NEL  SISTEMA  SOLARE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7DCBD25-6724-B8B3-5417-10EBDC083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52" y="2168794"/>
            <a:ext cx="3600000" cy="73585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E4DF478-4D12-82CD-CA62-18A82636C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274" y="4656327"/>
            <a:ext cx="1058364" cy="14400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CC99289-24DB-D280-23BB-DB9EC9FEBE51}"/>
              </a:ext>
            </a:extLst>
          </p:cNvPr>
          <p:cNvSpPr txBox="1"/>
          <p:nvPr/>
        </p:nvSpPr>
        <p:spPr>
          <a:xfrm>
            <a:off x="461394" y="1912690"/>
            <a:ext cx="3347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DISTANZE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BBB8104-83BD-812B-CBCA-9C88C486A184}"/>
              </a:ext>
            </a:extLst>
          </p:cNvPr>
          <p:cNvSpPr txBox="1"/>
          <p:nvPr/>
        </p:nvSpPr>
        <p:spPr>
          <a:xfrm>
            <a:off x="517682" y="4134881"/>
            <a:ext cx="2419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MASSE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AAB96FE-F520-DAD4-7654-514A86C3A2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602" y="4215537"/>
            <a:ext cx="2220930" cy="21600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68C12436-19F3-B30F-20FD-EB27467735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470" y="1412799"/>
            <a:ext cx="1993356" cy="18000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CD108B6C-2F6C-FA52-FC70-A01B686FDA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025" y="1576510"/>
            <a:ext cx="1298891" cy="1260000"/>
          </a:xfrm>
          <a:prstGeom prst="rect">
            <a:avLst/>
          </a:prstGeom>
        </p:spPr>
      </p:pic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32679C84-4DD7-82F7-3C78-79C503980FAC}"/>
              </a:ext>
            </a:extLst>
          </p:cNvPr>
          <p:cNvCxnSpPr>
            <a:cxnSpLocks/>
          </p:cNvCxnSpPr>
          <p:nvPr/>
        </p:nvCxnSpPr>
        <p:spPr>
          <a:xfrm>
            <a:off x="6875912" y="2159114"/>
            <a:ext cx="3038891" cy="0"/>
          </a:xfrm>
          <a:prstGeom prst="straightConnector1">
            <a:avLst/>
          </a:prstGeom>
          <a:ln w="762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B7C0438-A436-6CAF-5FF2-29F4582411AB}"/>
              </a:ext>
            </a:extLst>
          </p:cNvPr>
          <p:cNvSpPr txBox="1"/>
          <p:nvPr/>
        </p:nvSpPr>
        <p:spPr>
          <a:xfrm>
            <a:off x="6875912" y="1181764"/>
            <a:ext cx="3123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UNITÀ  ASTRONOMICA</a:t>
            </a:r>
          </a:p>
          <a:p>
            <a:pPr algn="ctr"/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(U.A. o </a:t>
            </a:r>
            <a:r>
              <a:rPr lang="it-IT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</a:t>
            </a: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478B338-5A7B-25D2-530A-B172EF357647}"/>
              </a:ext>
            </a:extLst>
          </p:cNvPr>
          <p:cNvSpPr txBox="1"/>
          <p:nvPr/>
        </p:nvSpPr>
        <p:spPr>
          <a:xfrm>
            <a:off x="7033828" y="2374845"/>
            <a:ext cx="2880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~150 milioni di km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541053DA-5F73-3746-B2FB-2E5C343055DF}"/>
              </a:ext>
            </a:extLst>
          </p:cNvPr>
          <p:cNvSpPr txBox="1"/>
          <p:nvPr/>
        </p:nvSpPr>
        <p:spPr>
          <a:xfrm>
            <a:off x="6875912" y="4656327"/>
            <a:ext cx="44660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MASSA TERRESTRE   (M</a:t>
            </a:r>
            <a:r>
              <a:rPr lang="it-IT" sz="20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~6 x 12</a:t>
            </a:r>
            <a:r>
              <a:rPr lang="it-IT" sz="20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KG</a:t>
            </a:r>
          </a:p>
          <a:p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(5,97219) </a:t>
            </a:r>
          </a:p>
        </p:txBody>
      </p: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6CD512CC-E7FC-418B-45EC-EADB84CD3518}"/>
              </a:ext>
            </a:extLst>
          </p:cNvPr>
          <p:cNvCxnSpPr/>
          <p:nvPr/>
        </p:nvCxnSpPr>
        <p:spPr>
          <a:xfrm>
            <a:off x="159391" y="3749879"/>
            <a:ext cx="11853644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780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Venus_glo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439" y="146493"/>
            <a:ext cx="5652000" cy="56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574706" y="5880510"/>
            <a:ext cx="4815465" cy="707886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IL SUOLO MAPPATO DALLA SONDA RADAR MAGELLANO NEL 1991 </a:t>
            </a:r>
          </a:p>
        </p:txBody>
      </p:sp>
      <p:pic>
        <p:nvPicPr>
          <p:cNvPr id="4" name="Picture 5" descr="Venus-real">
            <a:extLst>
              <a:ext uri="{FF2B5EF4-FFF2-40B4-BE49-F238E27FC236}">
                <a16:creationId xmlns:a16="http://schemas.microsoft.com/office/drawing/2014/main" id="{CCE6EE46-F543-4DAE-865F-095B932D4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884" y="182493"/>
            <a:ext cx="5616000" cy="56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10">
            <a:extLst>
              <a:ext uri="{FF2B5EF4-FFF2-40B4-BE49-F238E27FC236}">
                <a16:creationId xmlns:a16="http://schemas.microsoft.com/office/drawing/2014/main" id="{A845E5B0-A024-48C1-897B-35F044F2D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1383" y="5880510"/>
            <a:ext cx="5383001" cy="707886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COLORI REALI FOTOGRAFATO DALLA SONDA MARINER 10 NEL 1974</a:t>
            </a:r>
            <a:endParaRPr lang="it-IT" altLang="it-IT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6882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581" y="1152897"/>
            <a:ext cx="6026727" cy="559624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57200" y="180109"/>
            <a:ext cx="11083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VISIBILITÀ DI VENERE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36" y="1812087"/>
            <a:ext cx="1709527" cy="131472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979" y="3438109"/>
            <a:ext cx="504000" cy="51291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399" y="1077286"/>
            <a:ext cx="504000" cy="512911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2445417" y="845710"/>
            <a:ext cx="473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2462899" y="3202308"/>
            <a:ext cx="473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0" y="1189123"/>
            <a:ext cx="1690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ELONG. ORIENTALE</a:t>
            </a:r>
          </a:p>
          <a:p>
            <a:pPr algn="ctr"/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3859230" y="1189123"/>
            <a:ext cx="1690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ELONG. OCCIDENTALE</a:t>
            </a:r>
          </a:p>
          <a:p>
            <a:pPr algn="ctr"/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OVEST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4049361" y="3071734"/>
            <a:ext cx="1163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ALL’ALBA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157874" y="3163777"/>
            <a:ext cx="1691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 TRAMONTO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285" y="5276271"/>
            <a:ext cx="1080000" cy="1078935"/>
          </a:xfrm>
          <a:prstGeom prst="rect">
            <a:avLst/>
          </a:prstGeom>
        </p:spPr>
      </p:pic>
      <p:cxnSp>
        <p:nvCxnSpPr>
          <p:cNvPr id="17" name="Connettore diritto 16"/>
          <p:cNvCxnSpPr/>
          <p:nvPr/>
        </p:nvCxnSpPr>
        <p:spPr>
          <a:xfrm>
            <a:off x="1425517" y="3718065"/>
            <a:ext cx="924006" cy="153275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/>
          <p:cNvCxnSpPr/>
          <p:nvPr/>
        </p:nvCxnSpPr>
        <p:spPr>
          <a:xfrm flipH="1">
            <a:off x="3143048" y="3718065"/>
            <a:ext cx="906314" cy="153275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21"/>
          <p:cNvCxnSpPr/>
          <p:nvPr/>
        </p:nvCxnSpPr>
        <p:spPr>
          <a:xfrm>
            <a:off x="2737439" y="3976476"/>
            <a:ext cx="17693" cy="1274339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>
            <a:off x="1765137" y="4078241"/>
            <a:ext cx="1104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 45°</a:t>
            </a:r>
          </a:p>
          <a:p>
            <a:pPr algn="ctr"/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47°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4340742" y="3566299"/>
            <a:ext cx="687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7241244" y="3714999"/>
            <a:ext cx="687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</a:t>
            </a:r>
          </a:p>
        </p:txBody>
      </p:sp>
      <p:sp>
        <p:nvSpPr>
          <p:cNvPr id="31" name="CasellaDiTesto 30"/>
          <p:cNvSpPr txBox="1"/>
          <p:nvPr/>
        </p:nvSpPr>
        <p:spPr>
          <a:xfrm>
            <a:off x="503043" y="3566294"/>
            <a:ext cx="687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2</a:t>
            </a:r>
          </a:p>
        </p:txBody>
      </p:sp>
      <p:sp>
        <p:nvSpPr>
          <p:cNvPr id="32" name="CasellaDiTesto 31"/>
          <p:cNvSpPr txBox="1"/>
          <p:nvPr/>
        </p:nvSpPr>
        <p:spPr>
          <a:xfrm>
            <a:off x="8834933" y="1828237"/>
            <a:ext cx="687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2</a:t>
            </a: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92" y="2226513"/>
            <a:ext cx="534069" cy="613781"/>
          </a:xfrm>
          <a:prstGeom prst="rect">
            <a:avLst/>
          </a:prstGeom>
        </p:spPr>
      </p:pic>
      <p:pic>
        <p:nvPicPr>
          <p:cNvPr id="33" name="Immagin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4593">
            <a:off x="8399104" y="2173203"/>
            <a:ext cx="432000" cy="496478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780" y="2227172"/>
            <a:ext cx="468000" cy="580965"/>
          </a:xfrm>
          <a:prstGeom prst="rect">
            <a:avLst/>
          </a:prstGeom>
        </p:spPr>
      </p:pic>
      <p:pic>
        <p:nvPicPr>
          <p:cNvPr id="34" name="Immagin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57493">
            <a:off x="7332026" y="3235929"/>
            <a:ext cx="432000" cy="536275"/>
          </a:xfrm>
          <a:prstGeom prst="rect">
            <a:avLst/>
          </a:prstGeom>
        </p:spPr>
      </p:pic>
      <p:sp>
        <p:nvSpPr>
          <p:cNvPr id="5" name="Ovale 4"/>
          <p:cNvSpPr/>
          <p:nvPr/>
        </p:nvSpPr>
        <p:spPr>
          <a:xfrm>
            <a:off x="1112161" y="1623383"/>
            <a:ext cx="3228581" cy="168750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0FC49255-BD37-4CD8-BB97-02A58C0C64F3}"/>
              </a:ext>
            </a:extLst>
          </p:cNvPr>
          <p:cNvSpPr txBox="1"/>
          <p:nvPr/>
        </p:nvSpPr>
        <p:spPr>
          <a:xfrm>
            <a:off x="2683919" y="4069960"/>
            <a:ext cx="1104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 45°</a:t>
            </a:r>
          </a:p>
          <a:p>
            <a:pPr algn="ctr"/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47°</a:t>
            </a:r>
          </a:p>
        </p:txBody>
      </p:sp>
    </p:spTree>
    <p:extLst>
      <p:ext uri="{BB962C8B-B14F-4D97-AF65-F5344CB8AC3E}">
        <p14:creationId xmlns:p14="http://schemas.microsoft.com/office/powerpoint/2010/main" val="46988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  <p:bldP spid="29" grpId="0"/>
      <p:bldP spid="30" grpId="0"/>
      <p:bldP spid="31" grpId="0"/>
      <p:bldP spid="3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fasi-venere-b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1891159">
            <a:off x="7003144" y="667313"/>
            <a:ext cx="5087764" cy="39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-155290" y="667313"/>
            <a:ext cx="4566423" cy="5264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it-IT" altLang="it-IT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VENERE DISEGNATO DA GALILEO</a:t>
            </a:r>
          </a:p>
        </p:txBody>
      </p:sp>
      <p:pic>
        <p:nvPicPr>
          <p:cNvPr id="7" name="Picture 6" descr="venere fasi-galile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092" y="1082278"/>
            <a:ext cx="4299235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4545828" y="83036"/>
            <a:ext cx="5465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Venere può raggiungere la </a:t>
            </a:r>
            <a:r>
              <a:rPr lang="it-IT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</a:t>
            </a:r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-4,6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0" y="49697"/>
            <a:ext cx="4108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VISIBILITÀ DI VENERE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61A9980-6C22-9BF4-48CD-96A9085350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00" y="3354964"/>
            <a:ext cx="4104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439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 txBox="1">
            <a:spLocks noChangeArrowheads="1"/>
          </p:cNvSpPr>
          <p:nvPr/>
        </p:nvSpPr>
        <p:spPr>
          <a:xfrm>
            <a:off x="457200" y="122233"/>
            <a:ext cx="11333018" cy="598198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it-IT" altLang="it-IT" sz="3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TRANSITI DI VENERE SUL DISCO SOLARE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45" y="893124"/>
            <a:ext cx="5833360" cy="596487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48145" y="1468581"/>
            <a:ext cx="3255819" cy="107721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TRANSITO DEL 8 GIUGNO 2004</a:t>
            </a:r>
          </a:p>
        </p:txBody>
      </p:sp>
    </p:spTree>
    <p:extLst>
      <p:ext uri="{BB962C8B-B14F-4D97-AF65-F5344CB8AC3E}">
        <p14:creationId xmlns:p14="http://schemas.microsoft.com/office/powerpoint/2010/main" val="27462054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1717963" y="1593272"/>
            <a:ext cx="8714508" cy="3780000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pPr algn="ctr"/>
            <a:r>
              <a:rPr lang="it-IT" sz="2800" kern="10" dirty="0">
                <a:ln w="34925">
                  <a:solidFill>
                    <a:srgbClr val="FFC000"/>
                  </a:solidFill>
                  <a:round/>
                  <a:headEnd/>
                  <a:tailEnd/>
                </a:ln>
                <a:solidFill>
                  <a:schemeClr val="accent4">
                    <a:lumMod val="50000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Garamond" panose="02020404030301010803" pitchFamily="18" charset="0"/>
              </a:rPr>
              <a:t>3.</a:t>
            </a:r>
          </a:p>
          <a:p>
            <a:pPr algn="ctr"/>
            <a:r>
              <a:rPr lang="it-IT" sz="2800" kern="10" dirty="0">
                <a:ln w="34925">
                  <a:solidFill>
                    <a:srgbClr val="FFC000"/>
                  </a:solidFill>
                  <a:round/>
                  <a:headEnd/>
                  <a:tailEnd/>
                </a:ln>
                <a:solidFill>
                  <a:schemeClr val="accent4">
                    <a:lumMod val="50000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Garamond" panose="02020404030301010803" pitchFamily="18" charset="0"/>
              </a:rPr>
              <a:t>TERRA</a:t>
            </a:r>
          </a:p>
        </p:txBody>
      </p:sp>
    </p:spTree>
    <p:extLst>
      <p:ext uri="{BB962C8B-B14F-4D97-AF65-F5344CB8AC3E}">
        <p14:creationId xmlns:p14="http://schemas.microsoft.com/office/powerpoint/2010/main" val="42940275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857" y="1113164"/>
            <a:ext cx="6711260" cy="5091649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5631857" y="3837750"/>
            <a:ext cx="1974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147,1×10</a:t>
            </a:r>
            <a:r>
              <a:rPr lang="it-IT" sz="24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</a:t>
            </a:r>
            <a:endParaRPr lang="it-IT" sz="2400" b="1" baseline="30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0,98 UA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8492836" y="3782319"/>
            <a:ext cx="21890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152,1×10</a:t>
            </a:r>
            <a:r>
              <a:rPr lang="it-IT" sz="24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</a:t>
            </a:r>
            <a:endParaRPr lang="it-IT" sz="2400" b="1" baseline="30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1,02 UA</a:t>
            </a:r>
          </a:p>
        </p:txBody>
      </p:sp>
      <p:sp>
        <p:nvSpPr>
          <p:cNvPr id="16" name="CasellaDiTesto 15"/>
          <p:cNvSpPr txBox="1"/>
          <p:nvPr/>
        </p:nvSpPr>
        <p:spPr>
          <a:xfrm rot="18944614">
            <a:off x="6028046" y="1657989"/>
            <a:ext cx="1690255" cy="83099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Rivoluzione365,25 d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8176996" y="5345633"/>
            <a:ext cx="1620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Ecc. 0,016</a:t>
            </a:r>
          </a:p>
        </p:txBody>
      </p:sp>
      <p:sp>
        <p:nvSpPr>
          <p:cNvPr id="25" name="Rettangolo 24"/>
          <p:cNvSpPr/>
          <p:nvPr/>
        </p:nvSpPr>
        <p:spPr>
          <a:xfrm>
            <a:off x="6917016" y="6286959"/>
            <a:ext cx="4140942" cy="461665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Praticamente eccentricità nulla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263216" y="169138"/>
            <a:ext cx="11609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Scoperta:  //.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9797979" y="1302327"/>
            <a:ext cx="2130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</a:t>
            </a:r>
            <a:r>
              <a:rPr lang="it-IT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orb</a:t>
            </a:r>
            <a:r>
              <a:rPr lang="it-IT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29,8 km/s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16" y="5924631"/>
            <a:ext cx="478537" cy="73152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90089" y="6260754"/>
            <a:ext cx="4391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Massa:  5,97 10</a:t>
            </a:r>
            <a:r>
              <a:rPr lang="it-IT" sz="24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</a:t>
            </a:r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kg  [1 M</a:t>
            </a:r>
            <a:r>
              <a:rPr lang="it-IT" sz="24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7820">
            <a:off x="-71098" y="672827"/>
            <a:ext cx="5789439" cy="5789439"/>
          </a:xfrm>
          <a:prstGeom prst="rect">
            <a:avLst/>
          </a:prstGeom>
        </p:spPr>
      </p:pic>
      <p:cxnSp>
        <p:nvCxnSpPr>
          <p:cNvPr id="27" name="Connettore 2 26"/>
          <p:cNvCxnSpPr/>
          <p:nvPr/>
        </p:nvCxnSpPr>
        <p:spPr>
          <a:xfrm>
            <a:off x="263216" y="3533041"/>
            <a:ext cx="5056910" cy="27709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/>
          <p:cNvSpPr txBox="1"/>
          <p:nvPr/>
        </p:nvSpPr>
        <p:spPr>
          <a:xfrm>
            <a:off x="1513588" y="3587722"/>
            <a:ext cx="2746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Ø 12.756,2 km</a:t>
            </a:r>
          </a:p>
        </p:txBody>
      </p:sp>
      <p:sp>
        <p:nvSpPr>
          <p:cNvPr id="29" name="Freccia circolare in su 28"/>
          <p:cNvSpPr/>
          <p:nvPr/>
        </p:nvSpPr>
        <p:spPr>
          <a:xfrm>
            <a:off x="878145" y="4763507"/>
            <a:ext cx="3769758" cy="709591"/>
          </a:xfrm>
          <a:prstGeom prst="curved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1325217" y="4757821"/>
            <a:ext cx="2542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</a:t>
            </a:r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 d</a:t>
            </a:r>
          </a:p>
        </p:txBody>
      </p:sp>
      <p:cxnSp>
        <p:nvCxnSpPr>
          <p:cNvPr id="32" name="Connettore diritto 31"/>
          <p:cNvCxnSpPr>
            <a:cxnSpLocks/>
          </p:cNvCxnSpPr>
          <p:nvPr/>
        </p:nvCxnSpPr>
        <p:spPr>
          <a:xfrm>
            <a:off x="2654164" y="1023257"/>
            <a:ext cx="0" cy="248846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diritto 32"/>
          <p:cNvCxnSpPr>
            <a:cxnSpLocks/>
          </p:cNvCxnSpPr>
          <p:nvPr/>
        </p:nvCxnSpPr>
        <p:spPr>
          <a:xfrm flipH="1">
            <a:off x="2654164" y="1302327"/>
            <a:ext cx="1213362" cy="220939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Arco 33"/>
          <p:cNvSpPr/>
          <p:nvPr/>
        </p:nvSpPr>
        <p:spPr>
          <a:xfrm>
            <a:off x="2161309" y="2206524"/>
            <a:ext cx="1086503" cy="255870"/>
          </a:xfrm>
          <a:prstGeom prst="arc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CasellaDiTesto 34"/>
          <p:cNvSpPr txBox="1"/>
          <p:nvPr/>
        </p:nvSpPr>
        <p:spPr>
          <a:xfrm>
            <a:off x="2654164" y="1302327"/>
            <a:ext cx="1213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23,4</a:t>
            </a: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°</a:t>
            </a:r>
          </a:p>
        </p:txBody>
      </p:sp>
    </p:spTree>
    <p:extLst>
      <p:ext uri="{BB962C8B-B14F-4D97-AF65-F5344CB8AC3E}">
        <p14:creationId xmlns:p14="http://schemas.microsoft.com/office/powerpoint/2010/main" val="117104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/>
      <p:bldP spid="25" grpId="0" animBg="1"/>
      <p:bldP spid="2" grpId="0"/>
      <p:bldP spid="6" grpId="0"/>
      <p:bldP spid="28" grpId="0"/>
      <p:bldP spid="29" grpId="0" animBg="1"/>
      <p:bldP spid="31" grpId="0"/>
      <p:bldP spid="34" grpId="0" animBg="1"/>
      <p:bldP spid="3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457200" y="130175"/>
            <a:ext cx="10668000" cy="4905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it-IT" alt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4 MOTI PRINCIPALI DELLA TERRA</a:t>
            </a:r>
          </a:p>
        </p:txBody>
      </p:sp>
      <p:pic>
        <p:nvPicPr>
          <p:cNvPr id="20" name="Picture 4" descr="mot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7142" y="3703825"/>
            <a:ext cx="5590739" cy="30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5" descr="Precessione_nutazi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3296" y="1507621"/>
            <a:ext cx="4315257" cy="52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" name="Text Box 25"/>
          <p:cNvSpPr txBox="1">
            <a:spLocks noChangeArrowheads="1"/>
          </p:cNvSpPr>
          <p:nvPr/>
        </p:nvSpPr>
        <p:spPr bwMode="auto">
          <a:xfrm>
            <a:off x="8155170" y="2965818"/>
            <a:ext cx="2466975" cy="5794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b="1" i="1" dirty="0">
                <a:solidFill>
                  <a:srgbClr val="FF00FF"/>
                </a:solidFill>
              </a:rPr>
              <a:t>R</a:t>
            </a:r>
            <a:r>
              <a:rPr lang="it-IT" altLang="it-IT" sz="1800" i="1" dirty="0">
                <a:solidFill>
                  <a:srgbClr val="FF00FF"/>
                </a:solidFill>
              </a:rPr>
              <a:t>ivoluzione</a:t>
            </a:r>
          </a:p>
        </p:txBody>
      </p:sp>
      <p:sp>
        <p:nvSpPr>
          <p:cNvPr id="24" name="Text Box 27"/>
          <p:cNvSpPr txBox="1">
            <a:spLocks noChangeArrowheads="1"/>
          </p:cNvSpPr>
          <p:nvPr/>
        </p:nvSpPr>
        <p:spPr bwMode="auto">
          <a:xfrm>
            <a:off x="2646590" y="3745782"/>
            <a:ext cx="412292" cy="584775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 sz="32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6446409" y="3769197"/>
            <a:ext cx="412292" cy="58477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 sz="3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6" name="Text Box 29"/>
          <p:cNvSpPr txBox="1">
            <a:spLocks noChangeArrowheads="1"/>
          </p:cNvSpPr>
          <p:nvPr/>
        </p:nvSpPr>
        <p:spPr bwMode="auto">
          <a:xfrm>
            <a:off x="1778568" y="1538827"/>
            <a:ext cx="412292" cy="584775"/>
          </a:xfrm>
          <a:prstGeom prst="rect">
            <a:avLst/>
          </a:prstGeom>
          <a:noFill/>
          <a:ln w="9525">
            <a:solidFill>
              <a:srgbClr val="66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" name="Text Box 30"/>
          <p:cNvSpPr txBox="1">
            <a:spLocks noChangeArrowheads="1"/>
          </p:cNvSpPr>
          <p:nvPr/>
        </p:nvSpPr>
        <p:spPr bwMode="auto">
          <a:xfrm>
            <a:off x="3830924" y="2159580"/>
            <a:ext cx="412292" cy="584775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 sz="3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4812095" y="1546833"/>
            <a:ext cx="84510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 sz="3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17”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A2E21D6-D76C-4D7B-98FA-5747F626B15A}"/>
              </a:ext>
            </a:extLst>
          </p:cNvPr>
          <p:cNvSpPr txBox="1"/>
          <p:nvPr/>
        </p:nvSpPr>
        <p:spPr>
          <a:xfrm>
            <a:off x="7533977" y="2427207"/>
            <a:ext cx="3508744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altLang="it-IT" sz="2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2. RIVOLUZIONE (1 a.)</a:t>
            </a:r>
            <a:endParaRPr lang="it-IT" sz="2400" dirty="0">
              <a:solidFill>
                <a:srgbClr val="FF00FF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C21864A-CC39-4782-93A1-7E8CA675BE61}"/>
              </a:ext>
            </a:extLst>
          </p:cNvPr>
          <p:cNvSpPr txBox="1"/>
          <p:nvPr/>
        </p:nvSpPr>
        <p:spPr>
          <a:xfrm>
            <a:off x="3653760" y="4575769"/>
            <a:ext cx="2672874" cy="461665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it-IT" altLang="it-IT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1. ROTAZIONE (1 g.)</a:t>
            </a:r>
            <a:endParaRPr lang="it-IT" sz="2400" dirty="0">
              <a:solidFill>
                <a:srgbClr val="008000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64FA4B7-0267-49B1-962F-F3DF86EAB714}"/>
              </a:ext>
            </a:extLst>
          </p:cNvPr>
          <p:cNvSpPr txBox="1"/>
          <p:nvPr/>
        </p:nvSpPr>
        <p:spPr>
          <a:xfrm>
            <a:off x="815187" y="1000344"/>
            <a:ext cx="3662806" cy="461665"/>
          </a:xfrm>
          <a:prstGeom prst="rect">
            <a:avLst/>
          </a:prstGeom>
          <a:solidFill>
            <a:schemeClr val="bg1"/>
          </a:solidFill>
          <a:ln>
            <a:solidFill>
              <a:srgbClr val="66CCFF"/>
            </a:solidFill>
          </a:ln>
        </p:spPr>
        <p:txBody>
          <a:bodyPr wrap="square" rtlCol="0">
            <a:spAutoFit/>
          </a:bodyPr>
          <a:lstStyle/>
          <a:p>
            <a:r>
              <a:rPr lang="it-IT" altLang="it-IT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3. PRECESSIONE (25.600 a.)</a:t>
            </a:r>
            <a:endParaRPr lang="it-IT" sz="2400" dirty="0">
              <a:solidFill>
                <a:srgbClr val="0070C0"/>
              </a:solidFill>
            </a:endParaRPr>
          </a:p>
        </p:txBody>
      </p:sp>
      <p:sp>
        <p:nvSpPr>
          <p:cNvPr id="17" name="Stella a 5 punte 16">
            <a:extLst>
              <a:ext uri="{FF2B5EF4-FFF2-40B4-BE49-F238E27FC236}">
                <a16:creationId xmlns:a16="http://schemas.microsoft.com/office/drawing/2014/main" id="{5D4A762E-679A-4DB4-8EB8-08F2031DEB7B}"/>
              </a:ext>
            </a:extLst>
          </p:cNvPr>
          <p:cNvSpPr/>
          <p:nvPr/>
        </p:nvSpPr>
        <p:spPr>
          <a:xfrm>
            <a:off x="2646590" y="3091028"/>
            <a:ext cx="287079" cy="297712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E413EC7-A674-43EB-83EF-E82D618E055D}"/>
              </a:ext>
            </a:extLst>
          </p:cNvPr>
          <p:cNvSpPr txBox="1"/>
          <p:nvPr/>
        </p:nvSpPr>
        <p:spPr>
          <a:xfrm>
            <a:off x="120655" y="3745782"/>
            <a:ext cx="1444363" cy="14773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κ</a:t>
            </a:r>
            <a:r>
              <a:rPr lang="it-IT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Dra</a:t>
            </a:r>
            <a:endParaRPr lang="it-IT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it-IT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it-IT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2.570 </a:t>
            </a:r>
            <a:r>
              <a:rPr lang="it-IT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a.c.</a:t>
            </a:r>
            <a:endParaRPr lang="it-IT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(= 64°)</a:t>
            </a:r>
            <a:endParaRPr lang="it-IT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FD7CC4A-E4F4-403B-AA69-ED3FEFF4A1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93" y="4110124"/>
            <a:ext cx="712277" cy="468000"/>
          </a:xfrm>
          <a:prstGeom prst="rect">
            <a:avLst/>
          </a:prstGeom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959C6D3D-7F74-4A75-A622-E1B32D01A18E}"/>
              </a:ext>
            </a:extLst>
          </p:cNvPr>
          <p:cNvCxnSpPr>
            <a:cxnSpLocks/>
            <a:stCxn id="18" idx="3"/>
            <a:endCxn id="17" idx="2"/>
          </p:cNvCxnSpPr>
          <p:nvPr/>
        </p:nvCxnSpPr>
        <p:spPr>
          <a:xfrm flipV="1">
            <a:off x="1565018" y="3388739"/>
            <a:ext cx="1136399" cy="1095707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C23B0D1-196A-4F11-812C-CA09B94DFA03}"/>
              </a:ext>
            </a:extLst>
          </p:cNvPr>
          <p:cNvSpPr txBox="1"/>
          <p:nvPr/>
        </p:nvSpPr>
        <p:spPr>
          <a:xfrm>
            <a:off x="4736985" y="1000344"/>
            <a:ext cx="3179298" cy="461665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NUTAZIONE (18 a.)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472CB30A-44B0-0F72-F926-C56086A8F2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2288" y="2506771"/>
            <a:ext cx="794130" cy="881968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1D2D88E6-17F2-A2CB-8298-E7F49988E4D0}"/>
              </a:ext>
            </a:extLst>
          </p:cNvPr>
          <p:cNvSpPr txBox="1"/>
          <p:nvPr/>
        </p:nvSpPr>
        <p:spPr>
          <a:xfrm>
            <a:off x="5741719" y="1832419"/>
            <a:ext cx="1398981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Vega </a:t>
            </a:r>
            <a:r>
              <a:rPr lang="el-GR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it-IT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Lyr</a:t>
            </a:r>
            <a:endParaRPr lang="it-IT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fra 12.800 a.</a:t>
            </a:r>
            <a:endParaRPr lang="it-IT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BC19C2A-4003-37FC-7C92-941321BF10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2442" y="1794426"/>
            <a:ext cx="1059162" cy="8280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0868958-02F1-4DFD-850E-4169E43EEAE4}"/>
              </a:ext>
            </a:extLst>
          </p:cNvPr>
          <p:cNvSpPr txBox="1"/>
          <p:nvPr/>
        </p:nvSpPr>
        <p:spPr>
          <a:xfrm>
            <a:off x="70125" y="2540151"/>
            <a:ext cx="1444363" cy="92333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UMa</a:t>
            </a:r>
            <a:endParaRPr lang="it-IT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Alruccabah</a:t>
            </a:r>
            <a:endParaRPr lang="it-IT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St. Polare</a:t>
            </a:r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B5A0F71B-6720-C0C3-4043-475FBD9AD5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952" y="5203860"/>
            <a:ext cx="1469928" cy="15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57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/>
      <p:bldP spid="2" grpId="0" animBg="1"/>
      <p:bldP spid="3" grpId="0" animBg="1"/>
      <p:bldP spid="4" grpId="0" animBg="1"/>
      <p:bldP spid="17" grpId="0" animBg="1"/>
      <p:bldP spid="18" grpId="0" animBg="1"/>
      <p:bldP spid="13" grpId="0" animBg="1"/>
      <p:bldP spid="23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38506" y="367827"/>
            <a:ext cx="50901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it-IT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magnetosfera</a:t>
            </a: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è la regione di spazio circostante un corpo celeste entro la quale il campo magnetico da esso generato domina il moto delle eventuali particelle cariche presenti. </a:t>
            </a:r>
          </a:p>
        </p:txBody>
      </p:sp>
      <p:sp>
        <p:nvSpPr>
          <p:cNvPr id="3" name="Rettangolo 2"/>
          <p:cNvSpPr/>
          <p:nvPr/>
        </p:nvSpPr>
        <p:spPr>
          <a:xfrm>
            <a:off x="138506" y="4715690"/>
            <a:ext cx="1191796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campo magnetico terrestre fa da scudo alla sua superficie dalle particelle cariche del vento solare. È compresso dal lato del giorno a causa della forza delle particelle in avvicinamento: da questo lato si estende per 60.000 km, mentre è esteso per 250.000 km dal lato della notte 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66" y="367827"/>
            <a:ext cx="6827807" cy="386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57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5427014" y="6208386"/>
            <a:ext cx="1944687" cy="52387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endParaRPr lang="it-IT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642319" y="98580"/>
            <a:ext cx="1871663" cy="52322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endParaRPr lang="it-IT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168" y="1822129"/>
            <a:ext cx="4762500" cy="4752975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312517" y="98580"/>
            <a:ext cx="113918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magnetosfera è un fenomeno naturale, un dipolo magnetico con poli </a:t>
            </a:r>
            <a:r>
              <a:rPr lang="it-IT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</a:t>
            </a: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coincidenti</a:t>
            </a: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 quelli geografici, e non statici, e avente momento dipolare (asse) inclinato di 11,3° rispetto all'asse terrestre.</a:t>
            </a:r>
          </a:p>
        </p:txBody>
      </p:sp>
    </p:spTree>
    <p:extLst>
      <p:ext uri="{BB962C8B-B14F-4D97-AF65-F5344CB8AC3E}">
        <p14:creationId xmlns:p14="http://schemas.microsoft.com/office/powerpoint/2010/main" val="12742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95118" y="0"/>
            <a:ext cx="5181600" cy="116052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it-IT" alt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L’OVALE AURORALE</a:t>
            </a:r>
          </a:p>
          <a:p>
            <a:pPr algn="ctr">
              <a:defRPr/>
            </a:pPr>
            <a:r>
              <a:rPr lang="it-IT" alt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AURORA POLARE ANTARTICA VISTA DALLO SPAZIO</a:t>
            </a:r>
          </a:p>
        </p:txBody>
      </p:sp>
      <p:pic>
        <p:nvPicPr>
          <p:cNvPr id="3" name="Picture 7" descr="aurora boreale su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5119" y="1160526"/>
            <a:ext cx="5495108" cy="549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7259783" y="-59173"/>
            <a:ext cx="5181600" cy="4937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it-IT" alt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AURORA POLARE</a:t>
            </a:r>
          </a:p>
        </p:txBody>
      </p:sp>
      <p:sp>
        <p:nvSpPr>
          <p:cNvPr id="6" name="Rettangolo 5"/>
          <p:cNvSpPr/>
          <p:nvPr/>
        </p:nvSpPr>
        <p:spPr>
          <a:xfrm>
            <a:off x="7398330" y="3416732"/>
            <a:ext cx="1514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it-IT" alt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ANTARTICA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527" y="412319"/>
            <a:ext cx="5098473" cy="2907428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7086676" y="424141"/>
            <a:ext cx="1056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it-IT" alt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ARTICA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527" y="3437519"/>
            <a:ext cx="4876800" cy="327660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7093527" y="3601398"/>
            <a:ext cx="1514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it-IT" alt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ANTARTICA</a:t>
            </a:r>
          </a:p>
        </p:txBody>
      </p:sp>
    </p:spTree>
    <p:extLst>
      <p:ext uri="{BB962C8B-B14F-4D97-AF65-F5344CB8AC3E}">
        <p14:creationId xmlns:p14="http://schemas.microsoft.com/office/powerpoint/2010/main" val="1817927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27017" y="182880"/>
            <a:ext cx="11234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STRUTTURA GENERICA DI UN PIANETA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61404" y="1092570"/>
            <a:ext cx="64399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STRUTTURA DI UN PIANETA  È, IN LINEA DI MASSIMA, FORMATA DA 4 PARTI: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037806" y="3152924"/>
            <a:ext cx="296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IL NUCLEO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037806" y="3931921"/>
            <a:ext cx="296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IL MANTELLO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037806" y="4758329"/>
            <a:ext cx="3087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LA CROSTA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037806" y="5675149"/>
            <a:ext cx="3087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L’ATMOSFERA</a:t>
            </a:r>
          </a:p>
        </p:txBody>
      </p:sp>
      <p:pic>
        <p:nvPicPr>
          <p:cNvPr id="26" name="Immagin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78" y="1306286"/>
            <a:ext cx="5569130" cy="5356071"/>
          </a:xfrm>
          <a:prstGeom prst="rect">
            <a:avLst/>
          </a:prstGeom>
        </p:spPr>
      </p:pic>
      <p:cxnSp>
        <p:nvCxnSpPr>
          <p:cNvPr id="27" name="Connettore 2 26"/>
          <p:cNvCxnSpPr/>
          <p:nvPr/>
        </p:nvCxnSpPr>
        <p:spPr>
          <a:xfrm flipV="1">
            <a:off x="5124993" y="3422470"/>
            <a:ext cx="4149636" cy="413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/>
          <p:nvPr/>
        </p:nvCxnSpPr>
        <p:spPr>
          <a:xfrm flipV="1">
            <a:off x="5124993" y="4219303"/>
            <a:ext cx="2882538" cy="9729"/>
          </a:xfrm>
          <a:prstGeom prst="straightConnector1">
            <a:avLst/>
          </a:prstGeom>
          <a:ln w="571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/>
          <p:cNvCxnSpPr/>
          <p:nvPr/>
        </p:nvCxnSpPr>
        <p:spPr>
          <a:xfrm flipV="1">
            <a:off x="5124993" y="4976949"/>
            <a:ext cx="2320836" cy="67760"/>
          </a:xfrm>
          <a:prstGeom prst="straightConnector1">
            <a:avLst/>
          </a:prstGeom>
          <a:ln w="5715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/>
          <p:cNvCxnSpPr/>
          <p:nvPr/>
        </p:nvCxnSpPr>
        <p:spPr>
          <a:xfrm flipV="1">
            <a:off x="5124993" y="5943600"/>
            <a:ext cx="2595156" cy="29945"/>
          </a:xfrm>
          <a:prstGeom prst="straightConnector1">
            <a:avLst/>
          </a:prstGeom>
          <a:ln w="5715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79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211" y="315485"/>
            <a:ext cx="5682614" cy="6264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2" y="315485"/>
            <a:ext cx="6257109" cy="614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6580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eteor_crater">
            <a:extLst>
              <a:ext uri="{FF2B5EF4-FFF2-40B4-BE49-F238E27FC236}">
                <a16:creationId xmlns:a16="http://schemas.microsoft.com/office/drawing/2014/main" id="{FD5F0C6A-C6EE-4574-950B-ADC4C9DE8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34413" y="1230588"/>
            <a:ext cx="4405949" cy="267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5" descr="Tunguska">
            <a:extLst>
              <a:ext uri="{FF2B5EF4-FFF2-40B4-BE49-F238E27FC236}">
                <a16:creationId xmlns:a16="http://schemas.microsoft.com/office/drawing/2014/main" id="{449370D2-1D8F-4272-BB41-38A3DB6F4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284" y="1226074"/>
            <a:ext cx="6336674" cy="210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6" descr="manicouagan_sts9">
            <a:extLst>
              <a:ext uri="{FF2B5EF4-FFF2-40B4-BE49-F238E27FC236}">
                <a16:creationId xmlns:a16="http://schemas.microsoft.com/office/drawing/2014/main" id="{978E8E9A-166D-4142-9BCA-73FAC61C0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0026" y="3840175"/>
            <a:ext cx="4158472" cy="291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781DCC7-AFD6-4B41-B6D3-EBC964E19E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176" y="3980083"/>
            <a:ext cx="4158473" cy="277578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BA03EAC-612A-44D4-9FF0-2251652F9971}"/>
              </a:ext>
            </a:extLst>
          </p:cNvPr>
          <p:cNvSpPr txBox="1"/>
          <p:nvPr/>
        </p:nvSpPr>
        <p:spPr>
          <a:xfrm>
            <a:off x="0" y="64626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 ALTRI PIANETI ANCHE LA SUPERFICIE DELLA TERRA È STATA BOMBARDATA DA METEORITI, COMETE E ASTEROIDI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4F7A0DF-FB86-4E03-9FB9-D97DC85F3420}"/>
              </a:ext>
            </a:extLst>
          </p:cNvPr>
          <p:cNvSpPr txBox="1"/>
          <p:nvPr/>
        </p:nvSpPr>
        <p:spPr>
          <a:xfrm>
            <a:off x="9737387" y="4001349"/>
            <a:ext cx="2243469" cy="120032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altLang="it-IT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CLEARWATER LAKES NEL QUEBEC Ø 36 E 26 KM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D1D9B82-DAD0-4F30-97FC-D6606AA17839}"/>
              </a:ext>
            </a:extLst>
          </p:cNvPr>
          <p:cNvSpPr txBox="1"/>
          <p:nvPr/>
        </p:nvSpPr>
        <p:spPr>
          <a:xfrm>
            <a:off x="93684" y="3433434"/>
            <a:ext cx="6097772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it-IT" altLang="it-IT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MANICOUAGAN NEL QUEBEC (CANADA) - Ø 72 KM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059164C-6240-42E5-AEA7-5A579EBFDE3B}"/>
              </a:ext>
            </a:extLst>
          </p:cNvPr>
          <p:cNvSpPr txBox="1"/>
          <p:nvPr/>
        </p:nvSpPr>
        <p:spPr>
          <a:xfrm>
            <a:off x="223284" y="807952"/>
            <a:ext cx="6097772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TUNGUSKA SIBERIA - 14 GIUGNO 1908  ore 7.14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99C70E7-F825-4D2C-9A46-5188722727BC}"/>
              </a:ext>
            </a:extLst>
          </p:cNvPr>
          <p:cNvSpPr txBox="1"/>
          <p:nvPr/>
        </p:nvSpPr>
        <p:spPr>
          <a:xfrm>
            <a:off x="7534413" y="579743"/>
            <a:ext cx="4405950" cy="6463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CRATERE DI BARRINGER </a:t>
            </a:r>
            <a:r>
              <a:rPr lang="it-IT" altLang="it-IT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ARIZONA</a:t>
            </a:r>
          </a:p>
          <a:p>
            <a:pPr algn="ctr"/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METEOR CRATER</a:t>
            </a:r>
            <a:r>
              <a:rPr lang="it-IT" altLang="it-IT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– Ø 1,2 KM</a:t>
            </a:r>
          </a:p>
        </p:txBody>
      </p:sp>
    </p:spTree>
    <p:extLst>
      <p:ext uri="{BB962C8B-B14F-4D97-AF65-F5344CB8AC3E}">
        <p14:creationId xmlns:p14="http://schemas.microsoft.com/office/powerpoint/2010/main" val="34344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727561" y="219297"/>
            <a:ext cx="100584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TERRA, SULLA SUA ORBITA ATTORNO AL SOLE, È «ACCOMPAGNATA» DA:</a:t>
            </a:r>
          </a:p>
          <a:p>
            <a:endParaRPr lang="it-IT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it-IT" sz="3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SATELLITE NATURALE;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endParaRPr lang="it-IT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3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ASTEROIDI </a:t>
            </a:r>
            <a:r>
              <a:rPr lang="it-IT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QUASI SATELLITI</a:t>
            </a:r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it-IT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3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ASTEROIDE </a:t>
            </a:r>
            <a:r>
              <a:rPr lang="it-IT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TROIANO</a:t>
            </a:r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it-IT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3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MINIASTEROIDI </a:t>
            </a:r>
            <a:r>
              <a:rPr lang="it-IT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TEMPORANEAMENTE CATTURATI</a:t>
            </a:r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(TCO o TSC).</a:t>
            </a:r>
          </a:p>
        </p:txBody>
      </p:sp>
    </p:spTree>
    <p:extLst>
      <p:ext uri="{BB962C8B-B14F-4D97-AF65-F5344CB8AC3E}">
        <p14:creationId xmlns:p14="http://schemas.microsoft.com/office/powerpoint/2010/main" val="336433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1579420" y="1717963"/>
            <a:ext cx="8714508" cy="3780000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pPr algn="ctr"/>
            <a:r>
              <a:rPr lang="it-IT" sz="2800" kern="10" dirty="0">
                <a:ln w="34925">
                  <a:solidFill>
                    <a:srgbClr val="FFC000"/>
                  </a:solidFill>
                  <a:round/>
                  <a:headEnd/>
                  <a:tailEnd/>
                </a:ln>
                <a:solidFill>
                  <a:schemeClr val="accent4">
                    <a:lumMod val="50000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Garamond" panose="02020404030301010803" pitchFamily="18" charset="0"/>
              </a:rPr>
              <a:t>3a.</a:t>
            </a:r>
          </a:p>
          <a:p>
            <a:pPr algn="ctr"/>
            <a:r>
              <a:rPr lang="it-IT" sz="2800" kern="10" dirty="0">
                <a:ln w="34925">
                  <a:solidFill>
                    <a:srgbClr val="FFC000"/>
                  </a:solidFill>
                  <a:round/>
                  <a:headEnd/>
                  <a:tailEnd/>
                </a:ln>
                <a:solidFill>
                  <a:schemeClr val="accent4">
                    <a:lumMod val="50000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Garamond" panose="02020404030301010803" pitchFamily="18" charset="0"/>
              </a:rPr>
              <a:t>LA  LUNA</a:t>
            </a:r>
          </a:p>
        </p:txBody>
      </p:sp>
    </p:spTree>
    <p:extLst>
      <p:ext uri="{BB962C8B-B14F-4D97-AF65-F5344CB8AC3E}">
        <p14:creationId xmlns:p14="http://schemas.microsoft.com/office/powerpoint/2010/main" val="25784318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tangolo 24"/>
          <p:cNvSpPr/>
          <p:nvPr/>
        </p:nvSpPr>
        <p:spPr>
          <a:xfrm>
            <a:off x="7106225" y="6187727"/>
            <a:ext cx="4140942" cy="461665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Praticamente eccentricità nulla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263216" y="169138"/>
            <a:ext cx="11609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Scoperta:  Adamo ed Eva.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16" y="5924631"/>
            <a:ext cx="478537" cy="73152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90089" y="6260754"/>
            <a:ext cx="5563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Massa:  7,3 10</a:t>
            </a:r>
            <a:r>
              <a:rPr lang="it-IT" sz="24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</a:t>
            </a:r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kg (0,012 M</a:t>
            </a:r>
            <a:r>
              <a:rPr lang="it-IT" sz="24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</a:t>
            </a:r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1/81,7 M</a:t>
            </a:r>
            <a:r>
              <a:rPr lang="it-IT" sz="24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857" y="817333"/>
            <a:ext cx="6579921" cy="5263937"/>
          </a:xfrm>
          <a:prstGeom prst="rect">
            <a:avLst/>
          </a:prstGeom>
        </p:spPr>
      </p:pic>
      <p:sp>
        <p:nvSpPr>
          <p:cNvPr id="33" name="CasellaDiTesto 32"/>
          <p:cNvSpPr txBox="1"/>
          <p:nvPr/>
        </p:nvSpPr>
        <p:spPr>
          <a:xfrm>
            <a:off x="8954076" y="3482706"/>
            <a:ext cx="1974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405,5×10</a:t>
            </a:r>
            <a:r>
              <a:rPr lang="it-IT" sz="24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</a:t>
            </a: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</a:t>
            </a:r>
          </a:p>
        </p:txBody>
      </p:sp>
      <p:sp>
        <p:nvSpPr>
          <p:cNvPr id="34" name="CasellaDiTesto 33"/>
          <p:cNvSpPr txBox="1"/>
          <p:nvPr/>
        </p:nvSpPr>
        <p:spPr>
          <a:xfrm>
            <a:off x="6798468" y="3646598"/>
            <a:ext cx="2189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363,3×10</a:t>
            </a:r>
            <a:r>
              <a:rPr lang="it-IT" sz="24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</a:t>
            </a: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</a:t>
            </a:r>
          </a:p>
        </p:txBody>
      </p:sp>
      <p:sp>
        <p:nvSpPr>
          <p:cNvPr id="35" name="CasellaDiTesto 34"/>
          <p:cNvSpPr txBox="1"/>
          <p:nvPr/>
        </p:nvSpPr>
        <p:spPr>
          <a:xfrm rot="20227553">
            <a:off x="6801297" y="1129837"/>
            <a:ext cx="1690255" cy="120032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Rivoluzione27,3 d</a:t>
            </a:r>
          </a:p>
          <a:p>
            <a:pPr algn="ctr"/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29,5 d</a:t>
            </a:r>
          </a:p>
        </p:txBody>
      </p:sp>
      <p:sp>
        <p:nvSpPr>
          <p:cNvPr id="36" name="CasellaDiTesto 35"/>
          <p:cNvSpPr txBox="1"/>
          <p:nvPr/>
        </p:nvSpPr>
        <p:spPr>
          <a:xfrm>
            <a:off x="8176996" y="5345633"/>
            <a:ext cx="1620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Ecc. 0,05</a:t>
            </a:r>
          </a:p>
        </p:txBody>
      </p:sp>
      <p:sp>
        <p:nvSpPr>
          <p:cNvPr id="37" name="CasellaDiTesto 36"/>
          <p:cNvSpPr txBox="1"/>
          <p:nvPr/>
        </p:nvSpPr>
        <p:spPr>
          <a:xfrm>
            <a:off x="9797979" y="1302327"/>
            <a:ext cx="2130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</a:t>
            </a:r>
            <a:r>
              <a:rPr lang="it-IT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orb</a:t>
            </a:r>
            <a:r>
              <a:rPr lang="it-IT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1 km/s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7" y="949756"/>
            <a:ext cx="4971650" cy="5065899"/>
          </a:xfrm>
          <a:prstGeom prst="rect">
            <a:avLst/>
          </a:prstGeom>
        </p:spPr>
      </p:pic>
      <p:cxnSp>
        <p:nvCxnSpPr>
          <p:cNvPr id="38" name="Connettore 2 37"/>
          <p:cNvCxnSpPr/>
          <p:nvPr/>
        </p:nvCxnSpPr>
        <p:spPr>
          <a:xfrm flipV="1">
            <a:off x="360218" y="3531025"/>
            <a:ext cx="4724400" cy="36517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sellaDiTesto 38"/>
          <p:cNvSpPr txBox="1"/>
          <p:nvPr/>
        </p:nvSpPr>
        <p:spPr>
          <a:xfrm>
            <a:off x="1474212" y="3552291"/>
            <a:ext cx="2746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Ø 3.476,2 km</a:t>
            </a:r>
          </a:p>
        </p:txBody>
      </p:sp>
      <p:sp>
        <p:nvSpPr>
          <p:cNvPr id="40" name="Freccia circolare in su 39"/>
          <p:cNvSpPr/>
          <p:nvPr/>
        </p:nvSpPr>
        <p:spPr>
          <a:xfrm>
            <a:off x="890089" y="4763507"/>
            <a:ext cx="3648954" cy="709591"/>
          </a:xfrm>
          <a:prstGeom prst="curved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1" name="CasellaDiTesto 40"/>
          <p:cNvSpPr txBox="1"/>
          <p:nvPr/>
        </p:nvSpPr>
        <p:spPr>
          <a:xfrm>
            <a:off x="1343632" y="4684997"/>
            <a:ext cx="2542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</a:t>
            </a:r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it-IT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sincrona</a:t>
            </a:r>
          </a:p>
        </p:txBody>
      </p:sp>
      <p:cxnSp>
        <p:nvCxnSpPr>
          <p:cNvPr id="42" name="Connettore diritto 41"/>
          <p:cNvCxnSpPr>
            <a:cxnSpLocks/>
          </p:cNvCxnSpPr>
          <p:nvPr/>
        </p:nvCxnSpPr>
        <p:spPr>
          <a:xfrm flipH="1">
            <a:off x="2614787" y="1059012"/>
            <a:ext cx="1" cy="2452705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diritto 42"/>
          <p:cNvCxnSpPr>
            <a:cxnSpLocks/>
          </p:cNvCxnSpPr>
          <p:nvPr/>
        </p:nvCxnSpPr>
        <p:spPr>
          <a:xfrm flipH="1">
            <a:off x="2614788" y="1059012"/>
            <a:ext cx="270440" cy="242369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Arco 43"/>
          <p:cNvSpPr/>
          <p:nvPr/>
        </p:nvSpPr>
        <p:spPr>
          <a:xfrm rot="20210665">
            <a:off x="2484155" y="1824983"/>
            <a:ext cx="338739" cy="193609"/>
          </a:xfrm>
          <a:prstGeom prst="arc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CasellaDiTesto 44"/>
          <p:cNvSpPr txBox="1"/>
          <p:nvPr/>
        </p:nvSpPr>
        <p:spPr>
          <a:xfrm>
            <a:off x="3007059" y="1133170"/>
            <a:ext cx="1213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1,5</a:t>
            </a: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°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0063358-23A3-434A-9DD5-5B7B76564806}"/>
              </a:ext>
            </a:extLst>
          </p:cNvPr>
          <p:cNvSpPr txBox="1"/>
          <p:nvPr/>
        </p:nvSpPr>
        <p:spPr>
          <a:xfrm>
            <a:off x="672837" y="5492825"/>
            <a:ext cx="4348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Periodo rotazione = Rivoluzione</a:t>
            </a:r>
          </a:p>
        </p:txBody>
      </p:sp>
    </p:spTree>
    <p:extLst>
      <p:ext uri="{BB962C8B-B14F-4D97-AF65-F5344CB8AC3E}">
        <p14:creationId xmlns:p14="http://schemas.microsoft.com/office/powerpoint/2010/main" val="107625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6" grpId="0"/>
      <p:bldP spid="33" grpId="0"/>
      <p:bldP spid="34" grpId="0"/>
      <p:bldP spid="35" grpId="0" animBg="1"/>
      <p:bldP spid="36" grpId="0"/>
      <p:bldP spid="37" grpId="0"/>
      <p:bldP spid="39" grpId="0"/>
      <p:bldP spid="40" grpId="0" animBg="1"/>
      <p:bldP spid="41" grpId="0"/>
      <p:bldP spid="44" grpId="0" animBg="1"/>
      <p:bldP spid="45" grpId="0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FA46018-A197-43F6-BE38-7BF8CBF6E06C}"/>
              </a:ext>
            </a:extLst>
          </p:cNvPr>
          <p:cNvSpPr txBox="1"/>
          <p:nvPr/>
        </p:nvSpPr>
        <p:spPr>
          <a:xfrm>
            <a:off x="349955" y="874635"/>
            <a:ext cx="5226755" cy="230832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it-IT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RIVOLUZIONE SIDEREA</a:t>
            </a:r>
          </a:p>
          <a:p>
            <a:pPr algn="just"/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DOPO 27,3 GIORNI LA LUNA HA COMPIUTO UN GIRO INTORNO ALLA TERRA (RISPETTO ALLE STELLE) MA LA FASE, CIOÈ  L’ILLUMINAZIONE DEL SOLE, È DIFFERENTE.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9B157AF-133A-4AAA-96D5-D348EE88D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710" y="120159"/>
            <a:ext cx="6062134" cy="661768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A350A4C9-0477-4E58-A5C5-4D28E150E332}"/>
              </a:ext>
            </a:extLst>
          </p:cNvPr>
          <p:cNvSpPr txBox="1"/>
          <p:nvPr/>
        </p:nvSpPr>
        <p:spPr>
          <a:xfrm>
            <a:off x="10620022" y="2754993"/>
            <a:ext cx="50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DFB0FA0-EF1E-4FFB-A0C2-A46AD76CBED8}"/>
              </a:ext>
            </a:extLst>
          </p:cNvPr>
          <p:cNvSpPr txBox="1"/>
          <p:nvPr/>
        </p:nvSpPr>
        <p:spPr>
          <a:xfrm>
            <a:off x="9747954" y="2938424"/>
            <a:ext cx="50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BF40E13-BEE7-452F-B334-91EEDF9D0194}"/>
              </a:ext>
            </a:extLst>
          </p:cNvPr>
          <p:cNvSpPr txBox="1"/>
          <p:nvPr/>
        </p:nvSpPr>
        <p:spPr>
          <a:xfrm>
            <a:off x="8201377" y="3873212"/>
            <a:ext cx="50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A481A97-12B9-4B57-9672-1A53BCB03ADE}"/>
              </a:ext>
            </a:extLst>
          </p:cNvPr>
          <p:cNvSpPr txBox="1"/>
          <p:nvPr/>
        </p:nvSpPr>
        <p:spPr>
          <a:xfrm>
            <a:off x="349955" y="4062489"/>
            <a:ext cx="5072650" cy="156966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RIVOLUZIONE SINODICA</a:t>
            </a:r>
          </a:p>
          <a:p>
            <a:pPr algn="just"/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DOPO 2,3 GIORNI, OVVERO 29,5, LA LUNA SI RIPRESENTERÀ CON LA STESSA FASE.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BF15C6C-5FF0-77D0-3243-E5D924747533}"/>
              </a:ext>
            </a:extLst>
          </p:cNvPr>
          <p:cNvSpPr txBox="1"/>
          <p:nvPr/>
        </p:nvSpPr>
        <p:spPr>
          <a:xfrm>
            <a:off x="2456310" y="225395"/>
            <a:ext cx="50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F810C30-D031-734E-2B54-26CEFC0F2CFE}"/>
              </a:ext>
            </a:extLst>
          </p:cNvPr>
          <p:cNvSpPr txBox="1"/>
          <p:nvPr/>
        </p:nvSpPr>
        <p:spPr>
          <a:xfrm>
            <a:off x="2632280" y="3415269"/>
            <a:ext cx="50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80746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10" grpId="0"/>
      <p:bldP spid="11" grpId="0"/>
      <p:bldP spid="13" grpId="0" animBg="1"/>
      <p:bldP spid="2" grpId="0"/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199" y="177653"/>
            <a:ext cx="11249891" cy="474280"/>
          </a:xfrm>
          <a:prstGeom prst="rect">
            <a:avLst/>
          </a:prstGeom>
          <a:solidFill>
            <a:srgbClr val="66FF33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it-IT" alt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PERCH</a:t>
            </a:r>
            <a:r>
              <a:rPr lang="en-US" alt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È LA LUNA RIVOLGE SEMPRE LO STESSO LATO ALLA TERRA?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57199" y="1191488"/>
            <a:ext cx="11249891" cy="3803846"/>
          </a:xfrm>
          <a:prstGeom prst="rect">
            <a:avLst/>
          </a:prstGeom>
          <a:solidFill>
            <a:srgbClr val="FFFF00"/>
          </a:solidFill>
          <a:ln cap="flat">
            <a:solidFill>
              <a:srgbClr val="0066FF"/>
            </a:solidFill>
            <a:prstDash val="dash"/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buFont typeface="Wingdings" panose="05000000000000000000" pitchFamily="2" charset="2"/>
              <a:buChar char="ü"/>
              <a:defRPr/>
            </a:pPr>
            <a:r>
              <a:rPr lang="it-IT" alt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PERCH</a:t>
            </a:r>
            <a:r>
              <a:rPr lang="en-US" alt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È IL MOTO DI </a:t>
            </a:r>
            <a:r>
              <a:rPr lang="en-US" alt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ROTAZIONE</a:t>
            </a:r>
            <a:r>
              <a:rPr lang="en-US" alt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 DI </a:t>
            </a:r>
            <a:r>
              <a:rPr lang="en-US" alt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RIVOLUZIONE</a:t>
            </a:r>
            <a:r>
              <a:rPr lang="en-US" alt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DELLA LUNA COINCIDONO [</a:t>
            </a:r>
            <a:r>
              <a:rPr lang="en-US" altLang="it-IT" sz="2400" b="1" i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ROTAZIONE SINCRONA</a:t>
            </a:r>
            <a:r>
              <a:rPr lang="en-US" alt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].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QUESTO È AVVENUTO PERCHÈ IN 4,5 MILIARDI DI ANNI LE FORZE MAREALI PROVOCATE DALLA TERRA, CHE È 81 VOLTE PIÙ MASSICCIA, HA RALLENTATO IL MOTO DI ROTAZIONE FINO A FARLO COINCIDERE CON QUELLO DI RIVOLUZIONE.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ANCHE LA LUNA, PER EFFETTO MAREALE, RALLENTA IL MOTO DI ROTAZIONE DELLA TERRA MA PER FARLA DIVENTARE SINCRONA OCCORRE UN TEMPO 81 VOLTE SUPERIORE.</a:t>
            </a:r>
          </a:p>
        </p:txBody>
      </p:sp>
    </p:spTree>
    <p:extLst>
      <p:ext uri="{BB962C8B-B14F-4D97-AF65-F5344CB8AC3E}">
        <p14:creationId xmlns:p14="http://schemas.microsoft.com/office/powerpoint/2010/main" val="22519282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04EEF8AB-257A-421D-96F6-8EA446D5CA2E}"/>
              </a:ext>
            </a:extLst>
          </p:cNvPr>
          <p:cNvSpPr txBox="1"/>
          <p:nvPr/>
        </p:nvSpPr>
        <p:spPr>
          <a:xfrm>
            <a:off x="3471457" y="166391"/>
            <a:ext cx="5249085" cy="52322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4 FASI LUNARI PRINCIPALI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C8BB96A-35F6-4390-8F4D-0CD21F15F4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9" y="2343180"/>
            <a:ext cx="5938726" cy="395349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57E887A-401A-4554-9783-1F80261D94DD}"/>
              </a:ext>
            </a:extLst>
          </p:cNvPr>
          <p:cNvSpPr txBox="1"/>
          <p:nvPr/>
        </p:nvSpPr>
        <p:spPr>
          <a:xfrm>
            <a:off x="1764799" y="1696849"/>
            <a:ext cx="1392865" cy="6463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PRIMO QUARTO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1182326-FFE3-43F7-8274-3F7E67DB4F29}"/>
              </a:ext>
            </a:extLst>
          </p:cNvPr>
          <p:cNvSpPr txBox="1"/>
          <p:nvPr/>
        </p:nvSpPr>
        <p:spPr>
          <a:xfrm>
            <a:off x="2969823" y="5973509"/>
            <a:ext cx="1392865" cy="6463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ULTIMO QUARTO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311279E-B805-4517-A467-76CD588411F4}"/>
              </a:ext>
            </a:extLst>
          </p:cNvPr>
          <p:cNvSpPr txBox="1"/>
          <p:nvPr/>
        </p:nvSpPr>
        <p:spPr>
          <a:xfrm>
            <a:off x="4499927" y="1963043"/>
            <a:ext cx="1392865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PIENA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A8E76DD-CCCF-45CE-AB17-EC3974B91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987" y="938464"/>
            <a:ext cx="5962500" cy="5724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D003A7-6973-E99F-ECFD-A521DF6D0962}"/>
              </a:ext>
            </a:extLst>
          </p:cNvPr>
          <p:cNvSpPr txBox="1"/>
          <p:nvPr/>
        </p:nvSpPr>
        <p:spPr>
          <a:xfrm>
            <a:off x="92289" y="938464"/>
            <a:ext cx="1392865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NUOVA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211EDE7-CAC7-AFC8-BE7B-7C8E73374ABE}"/>
              </a:ext>
            </a:extLst>
          </p:cNvPr>
          <p:cNvSpPr txBox="1"/>
          <p:nvPr/>
        </p:nvSpPr>
        <p:spPr>
          <a:xfrm>
            <a:off x="7138427" y="2513258"/>
            <a:ext cx="500369" cy="52322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D44AC35-C6E5-5EA6-F323-A706480DD771}"/>
              </a:ext>
            </a:extLst>
          </p:cNvPr>
          <p:cNvSpPr txBox="1"/>
          <p:nvPr/>
        </p:nvSpPr>
        <p:spPr>
          <a:xfrm>
            <a:off x="9868016" y="2449030"/>
            <a:ext cx="500369" cy="52322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E7483EE-ADBB-8FC8-F85A-99D25E337EFF}"/>
              </a:ext>
            </a:extLst>
          </p:cNvPr>
          <p:cNvSpPr txBox="1"/>
          <p:nvPr/>
        </p:nvSpPr>
        <p:spPr>
          <a:xfrm>
            <a:off x="7388610" y="5214319"/>
            <a:ext cx="500369" cy="52322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CD2A7A2-941C-2721-2762-FFFF7CB9A2AA}"/>
              </a:ext>
            </a:extLst>
          </p:cNvPr>
          <p:cNvSpPr txBox="1"/>
          <p:nvPr/>
        </p:nvSpPr>
        <p:spPr>
          <a:xfrm>
            <a:off x="10226896" y="5184044"/>
            <a:ext cx="500369" cy="52322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F7530062-C65B-2C72-6ABA-98E9A980DE31}"/>
              </a:ext>
            </a:extLst>
          </p:cNvPr>
          <p:cNvCxnSpPr>
            <a:cxnSpLocks/>
          </p:cNvCxnSpPr>
          <p:nvPr/>
        </p:nvCxnSpPr>
        <p:spPr>
          <a:xfrm>
            <a:off x="10587147" y="1617133"/>
            <a:ext cx="0" cy="613642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FC6E91CD-B88D-C260-28F7-E7183315E676}"/>
              </a:ext>
            </a:extLst>
          </p:cNvPr>
          <p:cNvCxnSpPr/>
          <p:nvPr/>
        </p:nvCxnSpPr>
        <p:spPr>
          <a:xfrm>
            <a:off x="10587147" y="4460020"/>
            <a:ext cx="0" cy="528975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B0A09B80-1C08-3AF4-880A-9379512DE73D}"/>
              </a:ext>
            </a:extLst>
          </p:cNvPr>
          <p:cNvCxnSpPr>
            <a:cxnSpLocks/>
          </p:cNvCxnSpPr>
          <p:nvPr/>
        </p:nvCxnSpPr>
        <p:spPr>
          <a:xfrm flipH="1">
            <a:off x="10587147" y="2230775"/>
            <a:ext cx="783587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A103127F-0EFA-F2C9-A50F-F980FCA35CB9}"/>
              </a:ext>
            </a:extLst>
          </p:cNvPr>
          <p:cNvCxnSpPr>
            <a:cxnSpLocks/>
          </p:cNvCxnSpPr>
          <p:nvPr/>
        </p:nvCxnSpPr>
        <p:spPr>
          <a:xfrm flipH="1">
            <a:off x="9759320" y="4988995"/>
            <a:ext cx="827827" cy="5969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1EE96AF7-B6B8-4F5E-3C62-21E6D068579B}"/>
              </a:ext>
            </a:extLst>
          </p:cNvPr>
          <p:cNvCxnSpPr>
            <a:cxnSpLocks/>
          </p:cNvCxnSpPr>
          <p:nvPr/>
        </p:nvCxnSpPr>
        <p:spPr>
          <a:xfrm flipH="1">
            <a:off x="6793541" y="4988995"/>
            <a:ext cx="1745495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082A01CA-6272-0DDC-8E9D-2236709DAED5}"/>
              </a:ext>
            </a:extLst>
          </p:cNvPr>
          <p:cNvSpPr txBox="1"/>
          <p:nvPr/>
        </p:nvSpPr>
        <p:spPr>
          <a:xfrm>
            <a:off x="6772914" y="1018549"/>
            <a:ext cx="2065866" cy="30777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Luna coincide col Sole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AB18406D-1E60-CBFF-1010-61E81ED307F0}"/>
              </a:ext>
            </a:extLst>
          </p:cNvPr>
          <p:cNvSpPr txBox="1"/>
          <p:nvPr/>
        </p:nvSpPr>
        <p:spPr>
          <a:xfrm>
            <a:off x="9254074" y="980563"/>
            <a:ext cx="2768594" cy="30777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Luna segue il Sole di 90° (6 ore)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18118688-ADE1-F678-1FD9-1982BB348967}"/>
              </a:ext>
            </a:extLst>
          </p:cNvPr>
          <p:cNvSpPr txBox="1"/>
          <p:nvPr/>
        </p:nvSpPr>
        <p:spPr>
          <a:xfrm>
            <a:off x="6250879" y="3765777"/>
            <a:ext cx="2963320" cy="30777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Luna segue il Sole di 180° (12 ore)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B1FEC3E7-B932-E6A3-A0CF-B2CA432CFEAB}"/>
              </a:ext>
            </a:extLst>
          </p:cNvPr>
          <p:cNvSpPr txBox="1"/>
          <p:nvPr/>
        </p:nvSpPr>
        <p:spPr>
          <a:xfrm>
            <a:off x="9237140" y="3761744"/>
            <a:ext cx="2869413" cy="30777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Luna precede il Sole di 90° (6 ore)</a:t>
            </a:r>
          </a:p>
        </p:txBody>
      </p:sp>
    </p:spTree>
    <p:extLst>
      <p:ext uri="{BB962C8B-B14F-4D97-AF65-F5344CB8AC3E}">
        <p14:creationId xmlns:p14="http://schemas.microsoft.com/office/powerpoint/2010/main" val="38406462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ApogeePerigee2006_ayiomamitis">
            <a:extLst>
              <a:ext uri="{FF2B5EF4-FFF2-40B4-BE49-F238E27FC236}">
                <a16:creationId xmlns:a16="http://schemas.microsoft.com/office/drawing/2014/main" id="{CB2EE930-644D-5420-96D2-F4F118355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11125"/>
            <a:ext cx="7940660" cy="62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BB5382E-AFDE-67B2-CBAE-9E5D8D03CC73}"/>
              </a:ext>
            </a:extLst>
          </p:cNvPr>
          <p:cNvSpPr txBox="1"/>
          <p:nvPr/>
        </p:nvSpPr>
        <p:spPr>
          <a:xfrm>
            <a:off x="8187267" y="1937590"/>
            <a:ext cx="3838742" cy="25545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 Luna piena al perigeo è quella che dai media viene chiamata </a:t>
            </a:r>
            <a:r>
              <a:rPr 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SUPERLUNA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EC2DB43F-71B3-A92B-77DC-81F462C94972}"/>
              </a:ext>
            </a:extLst>
          </p:cNvPr>
          <p:cNvSpPr/>
          <p:nvPr/>
        </p:nvSpPr>
        <p:spPr>
          <a:xfrm>
            <a:off x="830509" y="5562093"/>
            <a:ext cx="6367245" cy="2682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2C0BB875-FED8-7C86-48EC-E34F4199E4D5}"/>
              </a:ext>
            </a:extLst>
          </p:cNvPr>
          <p:cNvSpPr/>
          <p:nvPr/>
        </p:nvSpPr>
        <p:spPr>
          <a:xfrm>
            <a:off x="529904" y="6308522"/>
            <a:ext cx="6852408" cy="4110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43795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588045F-D93E-439E-A920-51318EC99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615" y="2631702"/>
            <a:ext cx="5878689" cy="409828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FBB9377-AEB3-44B7-BC99-89FBA9F37E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4" y="212610"/>
            <a:ext cx="3761713" cy="283068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70228F7-38E1-4A8F-8617-0078902DEE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5" y="3291657"/>
            <a:ext cx="3761713" cy="2631198"/>
          </a:xfrm>
          <a:prstGeom prst="rect">
            <a:avLst/>
          </a:prstGeom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8F33F610-693B-436F-96D0-8F34BA9D40AF}"/>
              </a:ext>
            </a:extLst>
          </p:cNvPr>
          <p:cNvCxnSpPr>
            <a:cxnSpLocks/>
          </p:cNvCxnSpPr>
          <p:nvPr/>
        </p:nvCxnSpPr>
        <p:spPr>
          <a:xfrm>
            <a:off x="2144889" y="1535289"/>
            <a:ext cx="57573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F6B8C539-D283-47EF-81A0-1E0EB54F88BF}"/>
              </a:ext>
            </a:extLst>
          </p:cNvPr>
          <p:cNvCxnSpPr>
            <a:cxnSpLocks/>
          </p:cNvCxnSpPr>
          <p:nvPr/>
        </p:nvCxnSpPr>
        <p:spPr>
          <a:xfrm flipH="1">
            <a:off x="1354666" y="1529645"/>
            <a:ext cx="58137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6E49E3E2-89B0-40DA-A8BE-5E968BA2B427}"/>
              </a:ext>
            </a:extLst>
          </p:cNvPr>
          <p:cNvCxnSpPr>
            <a:cxnSpLocks/>
          </p:cNvCxnSpPr>
          <p:nvPr/>
        </p:nvCxnSpPr>
        <p:spPr>
          <a:xfrm>
            <a:off x="1924755" y="3962403"/>
            <a:ext cx="57573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5F224011-2445-44E7-99AD-899AA7D099CE}"/>
              </a:ext>
            </a:extLst>
          </p:cNvPr>
          <p:cNvCxnSpPr>
            <a:cxnSpLocks/>
          </p:cNvCxnSpPr>
          <p:nvPr/>
        </p:nvCxnSpPr>
        <p:spPr>
          <a:xfrm flipH="1">
            <a:off x="3437466" y="3962403"/>
            <a:ext cx="58137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4D6435A-3FD7-4265-B97C-0A8655648908}"/>
              </a:ext>
            </a:extLst>
          </p:cNvPr>
          <p:cNvSpPr txBox="1"/>
          <p:nvPr/>
        </p:nvSpPr>
        <p:spPr>
          <a:xfrm>
            <a:off x="4287677" y="165794"/>
            <a:ext cx="74732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FATTO CHE LA LUNA BASSA ALL’ORIZZONTE E VICINA AD OGGETTI TERRESTRI SEMBRI PIÙ GRANDE MENTRE QUANDO È ALTA NEL CIELO SEMBRI PIÙ PICCOLA È SOLO UNA </a:t>
            </a:r>
            <a:r>
              <a:rPr lang="it-IT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ERRATA ELABORAZIONE</a:t>
            </a:r>
            <a:r>
              <a:rPr lang="it-IT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DELLE IMMAGINI DA PARTE DEL</a:t>
            </a:r>
            <a:r>
              <a:rPr lang="it-IT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CERVELLO</a:t>
            </a:r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NELLE FOTO, NELLA STESSA GIORNATA, LA LUNA HA LA MEDESIMA DIMENSIONE ANGOLARE.</a:t>
            </a:r>
          </a:p>
        </p:txBody>
      </p:sp>
    </p:spTree>
    <p:extLst>
      <p:ext uri="{BB962C8B-B14F-4D97-AF65-F5344CB8AC3E}">
        <p14:creationId xmlns:p14="http://schemas.microsoft.com/office/powerpoint/2010/main" val="2566740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02608" y="168237"/>
            <a:ext cx="11617480" cy="647701"/>
          </a:xfrm>
          <a:prstGeom prst="rect">
            <a:avLst/>
          </a:prstGeom>
          <a:gradFill rotWithShape="1">
            <a:gsLst>
              <a:gs pos="0">
                <a:srgbClr val="FF33CC"/>
              </a:gs>
              <a:gs pos="100000">
                <a:srgbClr val="FFC000"/>
              </a:gs>
            </a:gsLst>
            <a:lin ang="5400000" scaled="1"/>
          </a:gradFill>
          <a:ln w="19050">
            <a:solidFill>
              <a:srgbClr val="0066FF"/>
            </a:solidFill>
            <a:miter lim="800000"/>
            <a:headEnd/>
            <a:tailEnd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it-IT" altLang="it-IT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PIANETI </a:t>
            </a:r>
            <a:r>
              <a:rPr lang="it-IT" altLang="it-IT" sz="3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INTERNI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06866" y="984508"/>
            <a:ext cx="2646727" cy="11043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alt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MERCURIO</a:t>
            </a:r>
          </a:p>
          <a:p>
            <a:pPr>
              <a:defRPr/>
            </a:pPr>
            <a:r>
              <a:rPr lang="it-IT" alt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VENERE</a:t>
            </a:r>
          </a:p>
        </p:txBody>
      </p:sp>
      <p:pic>
        <p:nvPicPr>
          <p:cNvPr id="4" name="Picture 6" descr="venere_fasi">
            <a:extLst>
              <a:ext uri="{FF2B5EF4-FFF2-40B4-BE49-F238E27FC236}">
                <a16:creationId xmlns:a16="http://schemas.microsoft.com/office/drawing/2014/main" id="{4ED633D6-4885-1B7C-171C-B3F9A9694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4297" y="1340894"/>
            <a:ext cx="6408737" cy="541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AutoShape 15">
            <a:extLst>
              <a:ext uri="{FF2B5EF4-FFF2-40B4-BE49-F238E27FC236}">
                <a16:creationId xmlns:a16="http://schemas.microsoft.com/office/drawing/2014/main" id="{0DD8CA38-A2D6-5EE2-4200-6E48ED31E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24609" y="4325541"/>
            <a:ext cx="1368425" cy="6477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" name="AutoShape 16">
            <a:extLst>
              <a:ext uri="{FF2B5EF4-FFF2-40B4-BE49-F238E27FC236}">
                <a16:creationId xmlns:a16="http://schemas.microsoft.com/office/drawing/2014/main" id="{CB469B17-5E47-9233-B136-C0C2E4DB36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6322" y="1701257"/>
            <a:ext cx="1800225" cy="288925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7" name="AutoShape 17">
            <a:extLst>
              <a:ext uri="{FF2B5EF4-FFF2-40B4-BE49-F238E27FC236}">
                <a16:creationId xmlns:a16="http://schemas.microsoft.com/office/drawing/2014/main" id="{A41AA258-2E72-F26D-13E2-42942885C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1272" y="4222207"/>
            <a:ext cx="1368425" cy="6477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8" name="AutoShape 18">
            <a:extLst>
              <a:ext uri="{FF2B5EF4-FFF2-40B4-BE49-F238E27FC236}">
                <a16:creationId xmlns:a16="http://schemas.microsoft.com/office/drawing/2014/main" id="{D4DD6A2F-AA5F-70A6-F91E-4AB59F270E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7759" y="5374732"/>
            <a:ext cx="1657350" cy="287337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92A1E4C9-DE93-8475-079E-0C407A3E6E6E}"/>
              </a:ext>
            </a:extLst>
          </p:cNvPr>
          <p:cNvSpPr txBox="1">
            <a:spLocks noChangeArrowheads="1"/>
          </p:cNvSpPr>
          <p:nvPr/>
        </p:nvSpPr>
        <p:spPr>
          <a:xfrm>
            <a:off x="320054" y="3561733"/>
            <a:ext cx="4126111" cy="1475934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it-IT" alt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4 CONFIGURAZIONI DI UN PIANETA INTERNO</a:t>
            </a:r>
            <a:endParaRPr lang="it-IT" altLang="it-IT" sz="2800" b="1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01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7346451B-26C9-49DB-9A32-4816B1EE3A7A}"/>
              </a:ext>
            </a:extLst>
          </p:cNvPr>
          <p:cNvSpPr txBox="1"/>
          <p:nvPr/>
        </p:nvSpPr>
        <p:spPr>
          <a:xfrm>
            <a:off x="736153" y="134878"/>
            <a:ext cx="4965405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BLUE MOON  (LUNA BLU)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C371E9E-59F2-4C83-B7AC-84874282A944}"/>
              </a:ext>
            </a:extLst>
          </p:cNvPr>
          <p:cNvSpPr txBox="1"/>
          <p:nvPr/>
        </p:nvSpPr>
        <p:spPr>
          <a:xfrm>
            <a:off x="112718" y="681030"/>
            <a:ext cx="66436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È UN DETTO </a:t>
            </a:r>
            <a:r>
              <a:rPr lang="it-IT" sz="2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POPOLARE</a:t>
            </a: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NON ASTRONOMICO.</a:t>
            </a:r>
          </a:p>
          <a:p>
            <a:pPr algn="just"/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OGGI VIENE CHIAMATO COSÌ IL </a:t>
            </a:r>
            <a:r>
              <a:rPr lang="it-IT" sz="20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SECONDO PLENILUNIO</a:t>
            </a: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CHE SI VERIFICA NELLO STESSO MESE.</a:t>
            </a:r>
          </a:p>
          <a:p>
            <a:pPr algn="just"/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AVVIENE CIRCA OGNI 2 ANNI E MEZZO.</a:t>
            </a:r>
          </a:p>
          <a:p>
            <a:pPr algn="just"/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 HA NESSUNA CORRELAZIONE COL COLORE DELLA LUNA.</a:t>
            </a:r>
          </a:p>
          <a:p>
            <a:pPr algn="just"/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[in origine, però, era la </a:t>
            </a:r>
            <a:r>
              <a:rPr lang="it-IT" sz="20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TERZA LUNA PIENA</a:t>
            </a: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una stagione che ne ha 4]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343534C-BCFE-4C30-97CE-1429BEDEE5DF}"/>
              </a:ext>
            </a:extLst>
          </p:cNvPr>
          <p:cNvSpPr txBox="1"/>
          <p:nvPr/>
        </p:nvSpPr>
        <p:spPr>
          <a:xfrm>
            <a:off x="9160819" y="4738987"/>
            <a:ext cx="2200939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BLUE MOON</a:t>
            </a:r>
          </a:p>
        </p:txBody>
      </p:sp>
      <p:graphicFrame>
        <p:nvGraphicFramePr>
          <p:cNvPr id="3" name="Tabella 5">
            <a:extLst>
              <a:ext uri="{FF2B5EF4-FFF2-40B4-BE49-F238E27FC236}">
                <a16:creationId xmlns:a16="http://schemas.microsoft.com/office/drawing/2014/main" id="{9025B997-A1B5-0990-6F21-2A340E2C31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86906"/>
              </p:ext>
            </p:extLst>
          </p:nvPr>
        </p:nvGraphicFramePr>
        <p:xfrm>
          <a:off x="520826" y="3119003"/>
          <a:ext cx="5040000" cy="82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0000">
                  <a:extLst>
                    <a:ext uri="{9D8B030D-6E8A-4147-A177-3AD203B41FA5}">
                      <a16:colId xmlns:a16="http://schemas.microsoft.com/office/drawing/2014/main" val="3965222669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051721459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155253567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4048874813"/>
                    </a:ext>
                  </a:extLst>
                </a:gridCol>
              </a:tblGrid>
              <a:tr h="391346"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rgbClr val="FF0000"/>
                          </a:solidFill>
                        </a:rPr>
                        <a:t>DICEMBRE</a:t>
                      </a: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rgbClr val="FF0000"/>
                          </a:solidFill>
                        </a:rPr>
                        <a:t>GENNAIO</a:t>
                      </a: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rgbClr val="FF0000"/>
                          </a:solidFill>
                        </a:rPr>
                        <a:t>FEBBRAIO</a:t>
                      </a: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rgbClr val="FF0000"/>
                          </a:solidFill>
                        </a:rPr>
                        <a:t>MARZO</a:t>
                      </a: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2066230"/>
                  </a:ext>
                </a:extLst>
              </a:tr>
              <a:tr h="43665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it-IT" dirty="0"/>
                        <a:t>22           31</a:t>
                      </a: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lain"/>
                      </a:pPr>
                      <a:r>
                        <a:rPr lang="it-IT" dirty="0"/>
                        <a:t>         31</a:t>
                      </a: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lain"/>
                      </a:pPr>
                      <a:r>
                        <a:rPr lang="it-IT" dirty="0"/>
                        <a:t>         28</a:t>
                      </a: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1             20</a:t>
                      </a: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8918439"/>
                  </a:ext>
                </a:extLst>
              </a:tr>
            </a:tbl>
          </a:graphicData>
        </a:graphic>
      </p:graphicFrame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094C9116-1F90-C006-8FC8-D323925FA6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822986"/>
              </p:ext>
            </p:extLst>
          </p:nvPr>
        </p:nvGraphicFramePr>
        <p:xfrm>
          <a:off x="520826" y="3853313"/>
          <a:ext cx="5040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0000">
                  <a:extLst>
                    <a:ext uri="{9D8B030D-6E8A-4147-A177-3AD203B41FA5}">
                      <a16:colId xmlns:a16="http://schemas.microsoft.com/office/drawing/2014/main" val="2161353556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1919042052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401181693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3500966760"/>
                    </a:ext>
                  </a:extLst>
                </a:gridCol>
              </a:tblGrid>
              <a:tr h="353943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it-IT" dirty="0"/>
                        <a:t>  2           </a:t>
                      </a:r>
                      <a:r>
                        <a:rPr lang="it-IT" dirty="0">
                          <a:solidFill>
                            <a:srgbClr val="00FFFF"/>
                          </a:solidFill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                     </a:t>
                      </a: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819548"/>
                  </a:ext>
                </a:extLst>
              </a:tr>
            </a:tbl>
          </a:graphicData>
        </a:graphic>
      </p:graphicFrame>
      <p:pic>
        <p:nvPicPr>
          <p:cNvPr id="10" name="Immagine 9">
            <a:extLst>
              <a:ext uri="{FF2B5EF4-FFF2-40B4-BE49-F238E27FC236}">
                <a16:creationId xmlns:a16="http://schemas.microsoft.com/office/drawing/2014/main" id="{216A0B7E-09EF-93CA-5D4F-0B77544F8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843" y="411453"/>
            <a:ext cx="4821089" cy="41040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59925F2-26F5-5ED0-D09F-7140D99D0864}"/>
              </a:ext>
            </a:extLst>
          </p:cNvPr>
          <p:cNvSpPr txBox="1"/>
          <p:nvPr/>
        </p:nvSpPr>
        <p:spPr>
          <a:xfrm>
            <a:off x="9964578" y="11768"/>
            <a:ext cx="414670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46C4DA0-3885-971C-47D9-D6C5B2348EAB}"/>
              </a:ext>
            </a:extLst>
          </p:cNvPr>
          <p:cNvSpPr txBox="1"/>
          <p:nvPr/>
        </p:nvSpPr>
        <p:spPr>
          <a:xfrm>
            <a:off x="11432510" y="4515453"/>
            <a:ext cx="414670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8E9743E-A796-C275-8B4B-BC98BE0891C0}"/>
              </a:ext>
            </a:extLst>
          </p:cNvPr>
          <p:cNvSpPr txBox="1"/>
          <p:nvPr/>
        </p:nvSpPr>
        <p:spPr>
          <a:xfrm>
            <a:off x="520826" y="4313137"/>
            <a:ext cx="5040000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QUESTO CASO LA </a:t>
            </a:r>
            <a:r>
              <a:rPr lang="it-IT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SECONDA</a:t>
            </a:r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LUNA PIENA DI GENNAIO </a:t>
            </a:r>
            <a:r>
              <a:rPr lang="it-IT" b="1" u="sng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</a:t>
            </a:r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DOVREBBE ESSERE </a:t>
            </a:r>
            <a:r>
              <a:rPr lang="it-IT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BLUE MOON</a:t>
            </a:r>
          </a:p>
        </p:txBody>
      </p:sp>
      <p:graphicFrame>
        <p:nvGraphicFramePr>
          <p:cNvPr id="11" name="Tabella 10">
            <a:extLst>
              <a:ext uri="{FF2B5EF4-FFF2-40B4-BE49-F238E27FC236}">
                <a16:creationId xmlns:a16="http://schemas.microsoft.com/office/drawing/2014/main" id="{5C859124-E20F-1B1E-4BFE-A96889399C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676856"/>
              </p:ext>
            </p:extLst>
          </p:nvPr>
        </p:nvGraphicFramePr>
        <p:xfrm>
          <a:off x="525024" y="6263778"/>
          <a:ext cx="5040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0000">
                  <a:extLst>
                    <a:ext uri="{9D8B030D-6E8A-4147-A177-3AD203B41FA5}">
                      <a16:colId xmlns:a16="http://schemas.microsoft.com/office/drawing/2014/main" val="2161353556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1919042052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401181693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3500966760"/>
                    </a:ext>
                  </a:extLst>
                </a:gridCol>
              </a:tblGrid>
              <a:tr h="353943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it-IT" dirty="0"/>
                        <a:t>   24</a:t>
                      </a: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it-IT" dirty="0"/>
                        <a:t>            22</a:t>
                      </a: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it-IT" dirty="0"/>
                        <a:t>           </a:t>
                      </a:r>
                      <a:r>
                        <a:rPr lang="it-IT" dirty="0">
                          <a:solidFill>
                            <a:srgbClr val="00FFFF"/>
                          </a:solidFill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             19                     </a:t>
                      </a: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819548"/>
                  </a:ext>
                </a:extLst>
              </a:tr>
            </a:tbl>
          </a:graphicData>
        </a:graphic>
      </p:graphicFrame>
      <p:graphicFrame>
        <p:nvGraphicFramePr>
          <p:cNvPr id="12" name="Tabella 5">
            <a:extLst>
              <a:ext uri="{FF2B5EF4-FFF2-40B4-BE49-F238E27FC236}">
                <a16:creationId xmlns:a16="http://schemas.microsoft.com/office/drawing/2014/main" id="{7BB5EBAF-CA14-691B-40F6-FCFC56447B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600444"/>
              </p:ext>
            </p:extLst>
          </p:nvPr>
        </p:nvGraphicFramePr>
        <p:xfrm>
          <a:off x="525024" y="5510312"/>
          <a:ext cx="504000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0000">
                  <a:extLst>
                    <a:ext uri="{9D8B030D-6E8A-4147-A177-3AD203B41FA5}">
                      <a16:colId xmlns:a16="http://schemas.microsoft.com/office/drawing/2014/main" val="3965222669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051721459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155253567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4048874813"/>
                    </a:ext>
                  </a:extLst>
                </a:gridCol>
              </a:tblGrid>
              <a:tr h="353943"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rgbClr val="FF0000"/>
                          </a:solidFill>
                        </a:rPr>
                        <a:t>MARZO</a:t>
                      </a: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rgbClr val="FF0000"/>
                          </a:solidFill>
                        </a:rPr>
                        <a:t>APRILE</a:t>
                      </a: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rgbClr val="FF0000"/>
                          </a:solidFill>
                        </a:rPr>
                        <a:t>MAGGIO</a:t>
                      </a: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rgbClr val="FF0000"/>
                          </a:solidFill>
                        </a:rPr>
                        <a:t>GIUGNO</a:t>
                      </a: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2066230"/>
                  </a:ext>
                </a:extLst>
              </a:tr>
              <a:tr h="353943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it-IT" dirty="0"/>
                        <a:t>21           31</a:t>
                      </a: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lain"/>
                      </a:pPr>
                      <a:r>
                        <a:rPr lang="it-IT" dirty="0"/>
                        <a:t>         30</a:t>
                      </a: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lain"/>
                      </a:pPr>
                      <a:r>
                        <a:rPr lang="it-IT" dirty="0"/>
                        <a:t>        31</a:t>
                      </a: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1             20</a:t>
                      </a: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8918439"/>
                  </a:ext>
                </a:extLst>
              </a:tr>
            </a:tbl>
          </a:graphicData>
        </a:graphic>
      </p:graphicFrame>
      <p:graphicFrame>
        <p:nvGraphicFramePr>
          <p:cNvPr id="15" name="Tabella 14">
            <a:extLst>
              <a:ext uri="{FF2B5EF4-FFF2-40B4-BE49-F238E27FC236}">
                <a16:creationId xmlns:a16="http://schemas.microsoft.com/office/drawing/2014/main" id="{44ED5B9C-3CE6-6BCD-FCA6-48C1C52DBF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67400"/>
              </p:ext>
            </p:extLst>
          </p:nvPr>
        </p:nvGraphicFramePr>
        <p:xfrm>
          <a:off x="6257193" y="6263778"/>
          <a:ext cx="5040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0000">
                  <a:extLst>
                    <a:ext uri="{9D8B030D-6E8A-4147-A177-3AD203B41FA5}">
                      <a16:colId xmlns:a16="http://schemas.microsoft.com/office/drawing/2014/main" val="2161353556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1919042052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401181693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3500966760"/>
                    </a:ext>
                  </a:extLst>
                </a:gridCol>
              </a:tblGrid>
              <a:tr h="353943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it-IT" dirty="0"/>
                        <a:t>             30</a:t>
                      </a: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it-IT" dirty="0"/>
                        <a:t>            28</a:t>
                      </a: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it-IT" dirty="0"/>
                        <a:t>            27</a:t>
                      </a: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                                    </a:t>
                      </a: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819548"/>
                  </a:ext>
                </a:extLst>
              </a:tr>
            </a:tbl>
          </a:graphicData>
        </a:graphic>
      </p:graphicFrame>
      <p:graphicFrame>
        <p:nvGraphicFramePr>
          <p:cNvPr id="16" name="Tabella 5">
            <a:extLst>
              <a:ext uri="{FF2B5EF4-FFF2-40B4-BE49-F238E27FC236}">
                <a16:creationId xmlns:a16="http://schemas.microsoft.com/office/drawing/2014/main" id="{8807A661-D696-E13C-2FD6-3FFDD9E9C9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600739"/>
              </p:ext>
            </p:extLst>
          </p:nvPr>
        </p:nvGraphicFramePr>
        <p:xfrm>
          <a:off x="6257193" y="5510312"/>
          <a:ext cx="504000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0000">
                  <a:extLst>
                    <a:ext uri="{9D8B030D-6E8A-4147-A177-3AD203B41FA5}">
                      <a16:colId xmlns:a16="http://schemas.microsoft.com/office/drawing/2014/main" val="3965222669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051721459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155253567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4048874813"/>
                    </a:ext>
                  </a:extLst>
                </a:gridCol>
              </a:tblGrid>
              <a:tr h="353943"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rgbClr val="FF0000"/>
                          </a:solidFill>
                        </a:rPr>
                        <a:t>MARZO</a:t>
                      </a: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rgbClr val="FF0000"/>
                          </a:solidFill>
                        </a:rPr>
                        <a:t>APRILE</a:t>
                      </a: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rgbClr val="FF0000"/>
                          </a:solidFill>
                        </a:rPr>
                        <a:t>MAGGIO</a:t>
                      </a: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rgbClr val="FF0000"/>
                          </a:solidFill>
                        </a:rPr>
                        <a:t>GIUGNO</a:t>
                      </a: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2066230"/>
                  </a:ext>
                </a:extLst>
              </a:tr>
              <a:tr h="353943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it-IT" dirty="0"/>
                        <a:t>21          31</a:t>
                      </a: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lain"/>
                      </a:pPr>
                      <a:r>
                        <a:rPr lang="it-IT" dirty="0"/>
                        <a:t>         30</a:t>
                      </a: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lain"/>
                      </a:pPr>
                      <a:r>
                        <a:rPr lang="it-IT" dirty="0"/>
                        <a:t>         31</a:t>
                      </a: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1             20</a:t>
                      </a: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8918439"/>
                  </a:ext>
                </a:extLst>
              </a:tr>
            </a:tbl>
          </a:graphicData>
        </a:graphic>
      </p:graphicFrame>
      <p:sp>
        <p:nvSpPr>
          <p:cNvPr id="2" name="Ovale 1">
            <a:extLst>
              <a:ext uri="{FF2B5EF4-FFF2-40B4-BE49-F238E27FC236}">
                <a16:creationId xmlns:a16="http://schemas.microsoft.com/office/drawing/2014/main" id="{B80852AF-9068-52C7-6286-AA43CFD423BC}"/>
              </a:ext>
            </a:extLst>
          </p:cNvPr>
          <p:cNvSpPr/>
          <p:nvPr/>
        </p:nvSpPr>
        <p:spPr>
          <a:xfrm>
            <a:off x="2539997" y="3860735"/>
            <a:ext cx="448734" cy="365760"/>
          </a:xfrm>
          <a:prstGeom prst="ellipse">
            <a:avLst/>
          </a:prstGeom>
          <a:noFill/>
          <a:ln w="38100"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C0ACC962-59F1-2B50-436A-F6F2099C4380}"/>
              </a:ext>
            </a:extLst>
          </p:cNvPr>
          <p:cNvSpPr/>
          <p:nvPr/>
        </p:nvSpPr>
        <p:spPr>
          <a:xfrm>
            <a:off x="3616794" y="6256949"/>
            <a:ext cx="448734" cy="365760"/>
          </a:xfrm>
          <a:prstGeom prst="ellipse">
            <a:avLst/>
          </a:prstGeom>
          <a:noFill/>
          <a:ln w="38100"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920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35131" y="5365775"/>
            <a:ext cx="5139265" cy="1420921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it-IT" alt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foto scattata dalla sonda GALILEO in viaggio verso GIOVE durante il “</a:t>
            </a:r>
            <a:r>
              <a:rPr lang="it-IT" altLang="it-IT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gravity</a:t>
            </a:r>
            <a:r>
              <a:rPr lang="it-IT" alt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assist” con la TERRA nel </a:t>
            </a: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dicembre 1992 da 6 milioni di km.</a:t>
            </a:r>
            <a:endParaRPr lang="it-IT" altLang="it-IT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terra lu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4052" y="700634"/>
            <a:ext cx="4536001" cy="45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35131" y="156754"/>
            <a:ext cx="11573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LUNA-TERRA: LA LUNA È IL SATELLITE PIÙ MASSICCIO RISPETTO AL SUO PIANETA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A7009F2-2294-275F-75EA-AA9F5C8D5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314" y="700635"/>
            <a:ext cx="4944239" cy="45360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8837CFF-037B-E74A-946A-BEE6EDAD7F90}"/>
              </a:ext>
            </a:extLst>
          </p:cNvPr>
          <p:cNvSpPr txBox="1"/>
          <p:nvPr/>
        </p:nvSpPr>
        <p:spPr>
          <a:xfrm>
            <a:off x="6021977" y="5429389"/>
            <a:ext cx="5668230" cy="132343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telecamere a bordo del </a:t>
            </a:r>
            <a:r>
              <a:rPr lang="it-IT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Deep</a:t>
            </a: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Space </a:t>
            </a:r>
            <a:r>
              <a:rPr lang="it-IT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Climate</a:t>
            </a: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Observatory</a:t>
            </a: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it-IT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Dscovr</a:t>
            </a: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il 5 luglio 2016 hanno ripreso il lato nascosto della Luna che si interponeva alla Terra. La sonda si trova a 1 milione di km.</a:t>
            </a:r>
          </a:p>
        </p:txBody>
      </p:sp>
    </p:spTree>
    <p:extLst>
      <p:ext uri="{BB962C8B-B14F-4D97-AF65-F5344CB8AC3E}">
        <p14:creationId xmlns:p14="http://schemas.microsoft.com/office/powerpoint/2010/main" val="2481682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83EAFE7-A0DE-40B9-B4DE-FF68558DF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12192000" cy="6096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00B3782-666B-3199-B8AB-DAE8C7CA7220}"/>
              </a:ext>
            </a:extLst>
          </p:cNvPr>
          <p:cNvSpPr txBox="1"/>
          <p:nvPr/>
        </p:nvSpPr>
        <p:spPr>
          <a:xfrm>
            <a:off x="1006679" y="184558"/>
            <a:ext cx="4429387" cy="40011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LATO VISIBILE DA TERRA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DC53B90-BA9D-B096-0170-99A2A3BE303A}"/>
              </a:ext>
            </a:extLst>
          </p:cNvPr>
          <p:cNvSpPr txBox="1"/>
          <p:nvPr/>
        </p:nvSpPr>
        <p:spPr>
          <a:xfrm>
            <a:off x="6484612" y="174383"/>
            <a:ext cx="4429387" cy="40011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LATO NASCOSTO</a:t>
            </a:r>
          </a:p>
        </p:txBody>
      </p:sp>
    </p:spTree>
    <p:extLst>
      <p:ext uri="{BB962C8B-B14F-4D97-AF65-F5344CB8AC3E}">
        <p14:creationId xmlns:p14="http://schemas.microsoft.com/office/powerpoint/2010/main" val="10504363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ecli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665" y="1878445"/>
            <a:ext cx="7879440" cy="4439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7"/>
          <p:cNvSpPr>
            <a:spLocks noChangeArrowheads="1"/>
          </p:cNvSpPr>
          <p:nvPr/>
        </p:nvSpPr>
        <p:spPr bwMode="auto">
          <a:xfrm>
            <a:off x="7235825" y="3228112"/>
            <a:ext cx="1944687" cy="1884218"/>
          </a:xfrm>
          <a:prstGeom prst="roundRect">
            <a:avLst>
              <a:gd name="adj" fmla="val 16667"/>
            </a:avLst>
          </a:prstGeom>
          <a:noFill/>
          <a:ln w="57150" cmpd="thinThick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3190997" y="213012"/>
            <a:ext cx="5184775" cy="660400"/>
          </a:xfrm>
          <a:prstGeom prst="rect">
            <a:avLst/>
          </a:prstGeom>
          <a:solidFill>
            <a:schemeClr val="tx1"/>
          </a:solidFill>
          <a:ln w="1905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altLang="it-IT" sz="3600" b="1" dirty="0">
                <a:solidFill>
                  <a:srgbClr val="FF66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ECLISSE DI LUNA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20098" y="1044575"/>
            <a:ext cx="11290011" cy="46166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ECLISSI DI LUNA AVVENGONO DURANTE LA FASE DI LUNA PIENA</a:t>
            </a:r>
          </a:p>
        </p:txBody>
      </p:sp>
    </p:spTree>
    <p:extLst>
      <p:ext uri="{BB962C8B-B14F-4D97-AF65-F5344CB8AC3E}">
        <p14:creationId xmlns:p14="http://schemas.microsoft.com/office/powerpoint/2010/main" val="40032550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 txBox="1">
            <a:spLocks noChangeArrowheads="1"/>
          </p:cNvSpPr>
          <p:nvPr/>
        </p:nvSpPr>
        <p:spPr>
          <a:xfrm>
            <a:off x="457199" y="274639"/>
            <a:ext cx="10958945" cy="4873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it-IT" alt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ECLISSE DI LUNA DELL’OTTOBRE 2006</a:t>
            </a:r>
          </a:p>
        </p:txBody>
      </p:sp>
      <p:pic>
        <p:nvPicPr>
          <p:cNvPr id="3" name="Picture 7" descr="eclisse_Monz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9238" y="3726655"/>
            <a:ext cx="3767137" cy="290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13" descr="img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0025" y="971153"/>
            <a:ext cx="3816350" cy="254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14" descr="Eclissi_Remanza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5355" y="819150"/>
            <a:ext cx="3852863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16" descr="img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5355" y="3944143"/>
            <a:ext cx="4032250" cy="268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47708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8EDDF4E-EB0D-4331-9564-CA30588C471B}"/>
              </a:ext>
            </a:extLst>
          </p:cNvPr>
          <p:cNvSpPr txBox="1"/>
          <p:nvPr/>
        </p:nvSpPr>
        <p:spPr>
          <a:xfrm>
            <a:off x="2200939" y="85653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ESPLORAZIONE</a:t>
            </a:r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DELLA LUNA</a:t>
            </a: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DA20A2C0-44BF-4FA4-A320-C4ABF990E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426380"/>
              </p:ext>
            </p:extLst>
          </p:nvPr>
        </p:nvGraphicFramePr>
        <p:xfrm>
          <a:off x="305604" y="1559646"/>
          <a:ext cx="11513125" cy="3786852"/>
        </p:xfrm>
        <a:graphic>
          <a:graphicData uri="http://schemas.openxmlformats.org/drawingml/2006/table">
            <a:tbl>
              <a:tblPr/>
              <a:tblGrid>
                <a:gridCol w="1676399">
                  <a:extLst>
                    <a:ext uri="{9D8B030D-6E8A-4147-A177-3AD203B41FA5}">
                      <a16:colId xmlns:a16="http://schemas.microsoft.com/office/drawing/2014/main" val="3173006338"/>
                    </a:ext>
                  </a:extLst>
                </a:gridCol>
                <a:gridCol w="1482436">
                  <a:extLst>
                    <a:ext uri="{9D8B030D-6E8A-4147-A177-3AD203B41FA5}">
                      <a16:colId xmlns:a16="http://schemas.microsoft.com/office/drawing/2014/main" val="961344617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680413752"/>
                    </a:ext>
                  </a:extLst>
                </a:gridCol>
                <a:gridCol w="3089564">
                  <a:extLst>
                    <a:ext uri="{9D8B030D-6E8A-4147-A177-3AD203B41FA5}">
                      <a16:colId xmlns:a16="http://schemas.microsoft.com/office/drawing/2014/main" val="2437835304"/>
                    </a:ext>
                  </a:extLst>
                </a:gridCol>
                <a:gridCol w="2978726">
                  <a:extLst>
                    <a:ext uri="{9D8B030D-6E8A-4147-A177-3AD203B41FA5}">
                      <a16:colId xmlns:a16="http://schemas.microsoft.com/office/drawing/2014/main" val="179944392"/>
                    </a:ext>
                  </a:extLst>
                </a:gridCol>
              </a:tblGrid>
              <a:tr h="206446">
                <a:tc>
                  <a:txBody>
                    <a:bodyPr/>
                    <a:lstStyle/>
                    <a:p>
                      <a:r>
                        <a:rPr lang="it-IT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Luna 2</a:t>
                      </a:r>
                    </a:p>
                  </a:txBody>
                  <a:tcPr marL="21541" marR="21541" marT="10771" marB="107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Unione Sovietica</a:t>
                      </a:r>
                    </a:p>
                  </a:txBody>
                  <a:tcPr marL="21541" marR="21541" marT="10771" marB="107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 settembre 1959</a:t>
                      </a:r>
                    </a:p>
                  </a:txBody>
                  <a:tcPr marL="21541" marR="21541" marT="10771" marB="107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b="1" dirty="0">
                          <a:solidFill>
                            <a:srgbClr val="0099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primo flyby della Luna</a:t>
                      </a:r>
                    </a:p>
                  </a:txBody>
                  <a:tcPr marL="21541" marR="21541" marT="10771" marB="107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21541" marR="21541" marT="10771" marB="107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765517"/>
                  </a:ext>
                </a:extLst>
              </a:tr>
              <a:tr h="206446">
                <a:tc>
                  <a:txBody>
                    <a:bodyPr/>
                    <a:lstStyle/>
                    <a:p>
                      <a:r>
                        <a:rPr lang="it-IT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Luna 3</a:t>
                      </a:r>
                    </a:p>
                  </a:txBody>
                  <a:tcPr marL="21541" marR="21541" marT="10771" marB="107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Unione Sovietica</a:t>
                      </a:r>
                    </a:p>
                  </a:txBody>
                  <a:tcPr marL="21541" marR="21541" marT="10771" marB="107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 ottobre 1959</a:t>
                      </a:r>
                    </a:p>
                  </a:txBody>
                  <a:tcPr marL="21541" marR="21541" marT="10771" marB="107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flyby del lato nascosto della Luna il 7 ottobre 1959</a:t>
                      </a:r>
                    </a:p>
                  </a:txBody>
                  <a:tcPr marL="21541" marR="21541" marT="10771" marB="107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inviate 29 foto </a:t>
                      </a:r>
                    </a:p>
                  </a:txBody>
                  <a:tcPr marL="21541" marR="21541" marT="10771" marB="107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375468"/>
                  </a:ext>
                </a:extLst>
              </a:tr>
              <a:tr h="206446">
                <a:tc>
                  <a:txBody>
                    <a:bodyPr/>
                    <a:lstStyle/>
                    <a:p>
                      <a:r>
                        <a:rPr lang="it-IT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Luna 9</a:t>
                      </a:r>
                    </a:p>
                  </a:txBody>
                  <a:tcPr marL="21541" marR="21541" marT="10771" marB="107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Unione Sovietica</a:t>
                      </a:r>
                    </a:p>
                  </a:txBody>
                  <a:tcPr marL="21541" marR="21541" marT="10771" marB="107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31 gennaio 1966</a:t>
                      </a:r>
                    </a:p>
                  </a:txBody>
                  <a:tcPr marL="21541" marR="21541" marT="10771" marB="107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Primo atterraggio di un </a:t>
                      </a:r>
                      <a:r>
                        <a:rPr lang="it-IT" sz="20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lander</a:t>
                      </a:r>
                      <a:r>
                        <a:rPr lang="it-IT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3 febbraio 1966</a:t>
                      </a:r>
                    </a:p>
                  </a:txBody>
                  <a:tcPr marL="21541" marR="21541" marT="10771" marB="107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inviate foto; diramate prima dagli inglesi grazie al radiotelescopio di </a:t>
                      </a:r>
                      <a:r>
                        <a:rPr lang="it-IT" sz="20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Jodrell</a:t>
                      </a:r>
                      <a:r>
                        <a:rPr lang="it-IT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Bank</a:t>
                      </a:r>
                    </a:p>
                  </a:txBody>
                  <a:tcPr marL="21541" marR="21541" marT="10771" marB="107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94867"/>
                  </a:ext>
                </a:extLst>
              </a:tr>
              <a:tr h="294924">
                <a:tc>
                  <a:txBody>
                    <a:bodyPr/>
                    <a:lstStyle/>
                    <a:p>
                      <a:r>
                        <a:rPr lang="it-IT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Apollo 11</a:t>
                      </a:r>
                    </a:p>
                  </a:txBody>
                  <a:tcPr marL="21541" marR="21541" marT="10771" marB="107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USA</a:t>
                      </a:r>
                    </a:p>
                  </a:txBody>
                  <a:tcPr marL="21541" marR="21541" marT="10771" marB="107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 luglio 1969</a:t>
                      </a:r>
                    </a:p>
                  </a:txBody>
                  <a:tcPr marL="21541" marR="21541" marT="10771" marB="107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 luglio 1969</a:t>
                      </a:r>
                    </a:p>
                  </a:txBody>
                  <a:tcPr marL="21541" marR="21541" marT="10771" marB="107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Neil Amstrong tocca il suolo lunare</a:t>
                      </a:r>
                    </a:p>
                  </a:txBody>
                  <a:tcPr marL="21541" marR="21541" marT="10771" marB="107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104433"/>
                  </a:ext>
                </a:extLst>
              </a:tr>
              <a:tr h="294924">
                <a:tc>
                  <a:txBody>
                    <a:bodyPr/>
                    <a:lstStyle/>
                    <a:p>
                      <a:r>
                        <a:rPr lang="it-IT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Apollo 15</a:t>
                      </a:r>
                    </a:p>
                  </a:txBody>
                  <a:tcPr marL="21541" marR="21541" marT="10771" marB="107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USA</a:t>
                      </a:r>
                    </a:p>
                  </a:txBody>
                  <a:tcPr marL="21541" marR="21541" marT="10771" marB="107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 luglio 1971</a:t>
                      </a:r>
                    </a:p>
                  </a:txBody>
                  <a:tcPr marL="21541" marR="21541" marT="10771" marB="107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porta il primo </a:t>
                      </a:r>
                      <a:r>
                        <a:rPr lang="it-IT" sz="20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rover</a:t>
                      </a:r>
                      <a:endParaRPr lang="it-IT" sz="20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21541" marR="21541" marT="10771" marB="107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21541" marR="21541" marT="10771" marB="107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0665749"/>
                  </a:ext>
                </a:extLst>
              </a:tr>
              <a:tr h="294924">
                <a:tc>
                  <a:txBody>
                    <a:bodyPr/>
                    <a:lstStyle/>
                    <a:p>
                      <a:pPr algn="ctr"/>
                      <a:r>
                        <a:rPr lang="it-IT" sz="20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Etc.</a:t>
                      </a:r>
                    </a:p>
                  </a:txBody>
                  <a:tcPr marL="21541" marR="21541" marT="10771" marB="107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21541" marR="21541" marT="10771" marB="107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21541" marR="21541" marT="10771" marB="107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20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21541" marR="21541" marT="10771" marB="107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21541" marR="21541" marT="10771" marB="107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674767"/>
                  </a:ext>
                </a:extLst>
              </a:tr>
            </a:tbl>
          </a:graphicData>
        </a:graphic>
      </p:graphicFrame>
      <p:sp>
        <p:nvSpPr>
          <p:cNvPr id="4" name="CasellaDiTesto 3">
            <a:extLst>
              <a:ext uri="{FF2B5EF4-FFF2-40B4-BE49-F238E27FC236}">
                <a16:creationId xmlns:a16="http://schemas.microsoft.com/office/drawing/2014/main" id="{AC7F4271-422D-4D5C-B981-B231567A034B}"/>
              </a:ext>
            </a:extLst>
          </p:cNvPr>
          <p:cNvSpPr txBox="1"/>
          <p:nvPr/>
        </p:nvSpPr>
        <p:spPr>
          <a:xfrm>
            <a:off x="305604" y="601058"/>
            <a:ext cx="11546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 1959 AD OGGI SI SONO SUCCEDUTE </a:t>
            </a:r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136</a:t>
            </a:r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MISSIONI VERSO LA LUNA. DI QUESTE </a:t>
            </a:r>
            <a:r>
              <a:rPr lang="it-IT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76 </a:t>
            </a:r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HANNO AVUTO SUCCESSO.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32E30B0-46D7-469B-9ABC-17F3E14041A9}"/>
              </a:ext>
            </a:extLst>
          </p:cNvPr>
          <p:cNvSpPr txBox="1"/>
          <p:nvPr/>
        </p:nvSpPr>
        <p:spPr>
          <a:xfrm>
            <a:off x="305604" y="5497033"/>
            <a:ext cx="11422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PROGRAMMA APOLLO HA RIPORTATO A TERRA CIRCA 382 KG DI ROCCE LUNARI</a:t>
            </a:r>
          </a:p>
        </p:txBody>
      </p:sp>
    </p:spTree>
    <p:extLst>
      <p:ext uri="{BB962C8B-B14F-4D97-AF65-F5344CB8AC3E}">
        <p14:creationId xmlns:p14="http://schemas.microsoft.com/office/powerpoint/2010/main" val="36737729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>
            <a:extLst>
              <a:ext uri="{FF2B5EF4-FFF2-40B4-BE49-F238E27FC236}">
                <a16:creationId xmlns:a16="http://schemas.microsoft.com/office/drawing/2014/main" id="{0606443A-8C3B-983D-BF75-A2235BA4EA3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4366" y="214024"/>
            <a:ext cx="11743267" cy="1928859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pPr algn="ctr"/>
            <a:r>
              <a:rPr lang="it-IT" sz="2800" kern="10" dirty="0">
                <a:ln w="34925">
                  <a:solidFill>
                    <a:srgbClr val="FFC000"/>
                  </a:solidFill>
                  <a:round/>
                  <a:headEnd/>
                  <a:tailEnd/>
                </a:ln>
                <a:solidFill>
                  <a:schemeClr val="accent4">
                    <a:lumMod val="50000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Garamond" panose="02020404030301010803" pitchFamily="18" charset="0"/>
              </a:rPr>
              <a:t>3b. I QUASI-SATELLITI</a:t>
            </a:r>
          </a:p>
          <a:p>
            <a:pPr algn="ctr"/>
            <a:r>
              <a:rPr lang="it-IT" sz="2800" kern="10" dirty="0">
                <a:ln w="34925">
                  <a:solidFill>
                    <a:srgbClr val="FFC000"/>
                  </a:solidFill>
                  <a:round/>
                  <a:headEnd/>
                  <a:tailEnd/>
                </a:ln>
                <a:solidFill>
                  <a:schemeClr val="accent4">
                    <a:lumMod val="50000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Garamond" panose="02020404030301010803" pitchFamily="18" charset="0"/>
              </a:rPr>
              <a:t>DELLA TERRA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77E2C560-D127-2A33-A698-7BEFF171AC43}"/>
              </a:ext>
            </a:extLst>
          </p:cNvPr>
          <p:cNvSpPr/>
          <p:nvPr/>
        </p:nvSpPr>
        <p:spPr>
          <a:xfrm>
            <a:off x="224365" y="4113416"/>
            <a:ext cx="108065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3753 CRUITHNE,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2002 AA</a:t>
            </a:r>
            <a:r>
              <a:rPr lang="it-IT" sz="20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29</a:t>
            </a: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,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2003 YN</a:t>
            </a:r>
            <a:r>
              <a:rPr lang="it-IT" sz="20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107</a:t>
            </a: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,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2004 GU</a:t>
            </a:r>
            <a:r>
              <a:rPr lang="it-IT" sz="20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9</a:t>
            </a: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,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419624 2010 SO</a:t>
            </a:r>
            <a:r>
              <a:rPr lang="it-IT" sz="20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16</a:t>
            </a: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,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2014 OL</a:t>
            </a:r>
            <a:r>
              <a:rPr lang="it-IT" sz="20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339</a:t>
            </a: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,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469219 </a:t>
            </a:r>
            <a:r>
              <a:rPr lang="it-IT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KAMOʻOALEWA</a:t>
            </a: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(2016 HO</a:t>
            </a:r>
            <a:r>
              <a:rPr lang="it-IT" sz="20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3</a:t>
            </a: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). </a:t>
            </a:r>
            <a:r>
              <a:rPr lang="it-IT" sz="20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[OBIETTIVO DELLA MISSIONE CINESE TIANWEN-2 NEL 2028]</a:t>
            </a:r>
            <a:endParaRPr lang="it-IT" sz="2000" i="1" dirty="0">
              <a:solidFill>
                <a:srgbClr val="00FF00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7C63CB6-F26D-4D05-135E-AF11A9572E27}"/>
              </a:ext>
            </a:extLst>
          </p:cNvPr>
          <p:cNvSpPr txBox="1"/>
          <p:nvPr/>
        </p:nvSpPr>
        <p:spPr>
          <a:xfrm>
            <a:off x="224365" y="3595071"/>
            <a:ext cx="11720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ATTUALMENTE SONO CONOSCIUTI</a:t>
            </a: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7 </a:t>
            </a:r>
            <a:r>
              <a:rPr lang="it-IT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QUASI-SATELLITI</a:t>
            </a: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DELLA TERRA:</a:t>
            </a:r>
            <a:endParaRPr lang="it-IT" sz="20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3378058-9EDE-DA5A-8EBD-98B803D92E93}"/>
              </a:ext>
            </a:extLst>
          </p:cNvPr>
          <p:cNvSpPr txBox="1"/>
          <p:nvPr/>
        </p:nvSpPr>
        <p:spPr>
          <a:xfrm>
            <a:off x="224366" y="2461173"/>
            <a:ext cx="11720945" cy="101566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</a:t>
            </a:r>
            <a:r>
              <a:rPr lang="it-IT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QUASI SATELLITE </a:t>
            </a: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È UN ASTEROIDE CHE HA ALCUNI PARAMETRI (AD ES.: DISTANZA DAL SOLE, DURATA RIVOLUZIONE, INCLINAZIONE ORBITALE) SIMILI A QUELLI DI UN PIANETA. OVVIAMENTE RUOTA INTORNO AL SOLE MA, SE VISTO DAL PIANETA, SEMBRA CHE RUOTI INTORNO AD ESSO.</a:t>
            </a:r>
          </a:p>
        </p:txBody>
      </p:sp>
    </p:spTree>
    <p:extLst>
      <p:ext uri="{BB962C8B-B14F-4D97-AF65-F5344CB8AC3E}">
        <p14:creationId xmlns:p14="http://schemas.microsoft.com/office/powerpoint/2010/main" val="17047071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91ED1CAA-B48C-FB38-7968-C52DEFD392F2}"/>
              </a:ext>
            </a:extLst>
          </p:cNvPr>
          <p:cNvSpPr/>
          <p:nvPr/>
        </p:nvSpPr>
        <p:spPr>
          <a:xfrm>
            <a:off x="1799533" y="293315"/>
            <a:ext cx="84513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L’ORBITA DI 469219 </a:t>
            </a:r>
            <a:r>
              <a:rPr lang="it-IT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KAMOʻOALEWA</a:t>
            </a: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(2016 HO</a:t>
            </a:r>
            <a:r>
              <a:rPr lang="it-IT" sz="28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it-IT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Elementi multimediali online 3" title="Earth's second moon (Most Stable Quasi-satellite) - 2016 HO3">
            <a:hlinkClick r:id="" action="ppaction://media"/>
            <a:extLst>
              <a:ext uri="{FF2B5EF4-FFF2-40B4-BE49-F238E27FC236}">
                <a16:creationId xmlns:a16="http://schemas.microsoft.com/office/drawing/2014/main" id="{8E16C3F9-58B8-1B61-1619-A91ED9E2BD1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63247" y="1453101"/>
            <a:ext cx="8665505" cy="48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49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967346" y="269875"/>
            <a:ext cx="8229600" cy="866198"/>
          </a:xfrm>
          <a:prstGeom prst="rect">
            <a:avLst/>
          </a:prstGeom>
          <a:gradFill rotWithShape="1">
            <a:gsLst>
              <a:gs pos="0">
                <a:srgbClr val="FF33CC"/>
              </a:gs>
              <a:gs pos="100000">
                <a:srgbClr val="00FFFF"/>
              </a:gs>
            </a:gsLst>
            <a:lin ang="5400000" scaled="1"/>
          </a:gradFill>
          <a:ln w="19050">
            <a:solidFill>
              <a:srgbClr val="0066FF"/>
            </a:solidFill>
            <a:miter lim="800000"/>
            <a:headEnd/>
            <a:tailEnd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it-IT" altLang="it-IT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PIANETI ESTERNI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68313" y="1716088"/>
            <a:ext cx="11410498" cy="19584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it-IT" alt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MARTE;</a:t>
            </a:r>
          </a:p>
          <a:p>
            <a:pPr>
              <a:lnSpc>
                <a:spcPct val="100000"/>
              </a:lnSpc>
              <a:defRPr/>
            </a:pPr>
            <a:r>
              <a:rPr lang="it-IT" alt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altLang="it-IT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PIANETA NANO </a:t>
            </a:r>
            <a:r>
              <a:rPr lang="it-IT" alt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CERERE;</a:t>
            </a:r>
          </a:p>
          <a:p>
            <a:pPr>
              <a:lnSpc>
                <a:spcPct val="100000"/>
              </a:lnSpc>
              <a:defRPr/>
            </a:pPr>
            <a:r>
              <a:rPr lang="it-IT" alt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altLang="it-IT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FASCIA PRINCIPALE </a:t>
            </a:r>
            <a:r>
              <a:rPr lang="it-IT" alt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DEI PIANETINI O ASTEROIDI.</a:t>
            </a:r>
          </a:p>
          <a:p>
            <a:pPr>
              <a:lnSpc>
                <a:spcPct val="100000"/>
              </a:lnSpc>
              <a:defRPr/>
            </a:pPr>
            <a:endParaRPr lang="it-IT" altLang="it-IT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9548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 txBox="1">
            <a:spLocks noChangeArrowheads="1"/>
          </p:cNvSpPr>
          <p:nvPr/>
        </p:nvSpPr>
        <p:spPr>
          <a:xfrm>
            <a:off x="0" y="176553"/>
            <a:ext cx="7489371" cy="4905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it-IT" alt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4 CONFIGURAZIONI DI UN PIANETA</a:t>
            </a:r>
            <a:endParaRPr lang="it-IT" altLang="it-IT" sz="2800" b="1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3" descr="opposizion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352" y="1179966"/>
            <a:ext cx="4956175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14"/>
          <p:cNvSpPr>
            <a:spLocks noChangeArrowheads="1"/>
          </p:cNvSpPr>
          <p:nvPr/>
        </p:nvSpPr>
        <p:spPr bwMode="auto">
          <a:xfrm>
            <a:off x="4745402" y="1035503"/>
            <a:ext cx="2232025" cy="71913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5" name="Oval 17"/>
          <p:cNvSpPr>
            <a:spLocks noChangeArrowheads="1"/>
          </p:cNvSpPr>
          <p:nvPr/>
        </p:nvSpPr>
        <p:spPr bwMode="auto">
          <a:xfrm>
            <a:off x="4745402" y="5931353"/>
            <a:ext cx="2232025" cy="71913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" name="AutoShape 18"/>
          <p:cNvSpPr>
            <a:spLocks noChangeArrowheads="1"/>
          </p:cNvSpPr>
          <p:nvPr/>
        </p:nvSpPr>
        <p:spPr bwMode="auto">
          <a:xfrm>
            <a:off x="3737340" y="4923291"/>
            <a:ext cx="1008062" cy="792162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7" name="AutoShape 19"/>
          <p:cNvSpPr>
            <a:spLocks noChangeArrowheads="1"/>
          </p:cNvSpPr>
          <p:nvPr/>
        </p:nvSpPr>
        <p:spPr bwMode="auto">
          <a:xfrm>
            <a:off x="6761527" y="4923291"/>
            <a:ext cx="1008063" cy="792162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3" name="CasellaDiTesto 12"/>
          <p:cNvSpPr txBox="1"/>
          <p:nvPr/>
        </p:nvSpPr>
        <p:spPr>
          <a:xfrm>
            <a:off x="7769590" y="197631"/>
            <a:ext cx="1919116" cy="523220"/>
          </a:xfrm>
          <a:prstGeom prst="rect">
            <a:avLst/>
          </a:prstGeom>
          <a:solidFill>
            <a:schemeClr val="bg1"/>
          </a:solidFill>
          <a:ln>
            <a:solidFill>
              <a:srgbClr val="FF330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it-IT" altLang="it-IT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ESTERNO</a:t>
            </a:r>
          </a:p>
        </p:txBody>
      </p:sp>
    </p:spTree>
    <p:extLst>
      <p:ext uri="{BB962C8B-B14F-4D97-AF65-F5344CB8AC3E}">
        <p14:creationId xmlns:p14="http://schemas.microsoft.com/office/powerpoint/2010/main" val="384009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1738746" y="1579418"/>
            <a:ext cx="8714508" cy="3325091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pPr algn="ctr"/>
            <a:r>
              <a:rPr lang="it-IT" sz="2800" kern="10" dirty="0">
                <a:ln w="34925">
                  <a:solidFill>
                    <a:srgbClr val="FFC0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Garamond" panose="02020404030301010803" pitchFamily="18" charset="0"/>
              </a:rPr>
              <a:t>1.</a:t>
            </a:r>
          </a:p>
          <a:p>
            <a:pPr algn="ctr"/>
            <a:r>
              <a:rPr lang="it-IT" sz="2800" kern="10" dirty="0">
                <a:ln w="34925">
                  <a:solidFill>
                    <a:srgbClr val="FFC0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Garamond" panose="02020404030301010803" pitchFamily="18" charset="0"/>
              </a:rPr>
              <a:t>MERCURIO</a:t>
            </a:r>
          </a:p>
        </p:txBody>
      </p:sp>
    </p:spTree>
    <p:extLst>
      <p:ext uri="{BB962C8B-B14F-4D97-AF65-F5344CB8AC3E}">
        <p14:creationId xmlns:p14="http://schemas.microsoft.com/office/powerpoint/2010/main" val="7299878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1787238" y="1551708"/>
            <a:ext cx="8714508" cy="3780000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pPr algn="ctr"/>
            <a:r>
              <a:rPr lang="it-IT" sz="2800" kern="10" dirty="0">
                <a:ln w="34925">
                  <a:solidFill>
                    <a:srgbClr val="FFC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Garamond" panose="02020404030301010803" pitchFamily="18" charset="0"/>
              </a:rPr>
              <a:t>4.</a:t>
            </a:r>
          </a:p>
          <a:p>
            <a:pPr algn="ctr"/>
            <a:r>
              <a:rPr lang="it-IT" sz="2800" kern="10" dirty="0">
                <a:ln w="34925">
                  <a:solidFill>
                    <a:srgbClr val="FFC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Garamond" panose="02020404030301010803" pitchFamily="18" charset="0"/>
              </a:rPr>
              <a:t>MARTE</a:t>
            </a:r>
          </a:p>
        </p:txBody>
      </p:sp>
    </p:spTree>
    <p:extLst>
      <p:ext uri="{BB962C8B-B14F-4D97-AF65-F5344CB8AC3E}">
        <p14:creationId xmlns:p14="http://schemas.microsoft.com/office/powerpoint/2010/main" val="10563447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857" y="1113164"/>
            <a:ext cx="6711260" cy="5091649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5631857" y="3837750"/>
            <a:ext cx="1974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206,6×10</a:t>
            </a:r>
            <a:r>
              <a:rPr lang="it-IT" sz="24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</a:t>
            </a:r>
            <a:endParaRPr lang="it-IT" sz="2400" b="1" baseline="30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1,38 UA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8492836" y="3782319"/>
            <a:ext cx="21890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249,2×10</a:t>
            </a:r>
            <a:r>
              <a:rPr lang="it-IT" sz="24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</a:t>
            </a:r>
            <a:endParaRPr lang="it-IT" sz="2400" b="1" baseline="30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1,66 UA</a:t>
            </a:r>
          </a:p>
        </p:txBody>
      </p:sp>
      <p:sp>
        <p:nvSpPr>
          <p:cNvPr id="16" name="CasellaDiTesto 15"/>
          <p:cNvSpPr txBox="1"/>
          <p:nvPr/>
        </p:nvSpPr>
        <p:spPr>
          <a:xfrm rot="18944614">
            <a:off x="6013420" y="1437355"/>
            <a:ext cx="1793335" cy="120032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Rivoluzione686,9 d</a:t>
            </a:r>
          </a:p>
          <a:p>
            <a:pPr algn="ctr"/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a + 321,9 d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8176996" y="5345633"/>
            <a:ext cx="1620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Ecc. 0,09</a:t>
            </a:r>
          </a:p>
        </p:txBody>
      </p:sp>
      <p:sp>
        <p:nvSpPr>
          <p:cNvPr id="25" name="Rettangolo 24"/>
          <p:cNvSpPr/>
          <p:nvPr/>
        </p:nvSpPr>
        <p:spPr>
          <a:xfrm>
            <a:off x="6917016" y="6286959"/>
            <a:ext cx="3559564" cy="461665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seconda dopo Mercurio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263216" y="169138"/>
            <a:ext cx="11609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Scoperta: ne parla Aristotele 300 a.C..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9797979" y="1302327"/>
            <a:ext cx="2130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</a:t>
            </a:r>
            <a:r>
              <a:rPr lang="it-IT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orb</a:t>
            </a:r>
            <a:r>
              <a:rPr lang="it-IT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21,9 km/s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16" y="5924631"/>
            <a:ext cx="478537" cy="73152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90089" y="6260754"/>
            <a:ext cx="4391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Massa:  6,42 10</a:t>
            </a:r>
            <a:r>
              <a:rPr lang="it-IT" sz="24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</a:t>
            </a:r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kg (0,1 M</a:t>
            </a:r>
            <a:r>
              <a:rPr lang="it-IT" sz="24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2708">
            <a:off x="195311" y="986851"/>
            <a:ext cx="5034765" cy="5034765"/>
          </a:xfrm>
          <a:prstGeom prst="rect">
            <a:avLst/>
          </a:prstGeom>
        </p:spPr>
      </p:pic>
      <p:cxnSp>
        <p:nvCxnSpPr>
          <p:cNvPr id="27" name="Connettore 2 26"/>
          <p:cNvCxnSpPr/>
          <p:nvPr/>
        </p:nvCxnSpPr>
        <p:spPr>
          <a:xfrm>
            <a:off x="235506" y="3551844"/>
            <a:ext cx="4918385" cy="35878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/>
          <p:cNvSpPr txBox="1"/>
          <p:nvPr/>
        </p:nvSpPr>
        <p:spPr>
          <a:xfrm>
            <a:off x="1513588" y="3587722"/>
            <a:ext cx="2746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Ø 6.804,9 km</a:t>
            </a:r>
          </a:p>
        </p:txBody>
      </p:sp>
      <p:sp>
        <p:nvSpPr>
          <p:cNvPr id="29" name="Freccia circolare in su 28"/>
          <p:cNvSpPr/>
          <p:nvPr/>
        </p:nvSpPr>
        <p:spPr>
          <a:xfrm>
            <a:off x="769285" y="4763507"/>
            <a:ext cx="3769758" cy="709591"/>
          </a:xfrm>
          <a:prstGeom prst="curved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1325217" y="4757821"/>
            <a:ext cx="2542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</a:t>
            </a:r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1,025 d</a:t>
            </a:r>
          </a:p>
        </p:txBody>
      </p:sp>
      <p:cxnSp>
        <p:nvCxnSpPr>
          <p:cNvPr id="32" name="Connettore diritto 31"/>
          <p:cNvCxnSpPr>
            <a:cxnSpLocks/>
          </p:cNvCxnSpPr>
          <p:nvPr/>
        </p:nvCxnSpPr>
        <p:spPr>
          <a:xfrm>
            <a:off x="2654164" y="981909"/>
            <a:ext cx="0" cy="252980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diritto 32"/>
          <p:cNvCxnSpPr>
            <a:cxnSpLocks/>
          </p:cNvCxnSpPr>
          <p:nvPr/>
        </p:nvCxnSpPr>
        <p:spPr>
          <a:xfrm flipH="1">
            <a:off x="2654164" y="1302327"/>
            <a:ext cx="1213362" cy="220939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Arco 33"/>
          <p:cNvSpPr/>
          <p:nvPr/>
        </p:nvSpPr>
        <p:spPr>
          <a:xfrm>
            <a:off x="2161309" y="2206524"/>
            <a:ext cx="1086503" cy="255870"/>
          </a:xfrm>
          <a:prstGeom prst="arc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CasellaDiTesto 34"/>
          <p:cNvSpPr txBox="1"/>
          <p:nvPr/>
        </p:nvSpPr>
        <p:spPr>
          <a:xfrm>
            <a:off x="2654164" y="1302327"/>
            <a:ext cx="1213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25,2</a:t>
            </a: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°</a:t>
            </a:r>
          </a:p>
        </p:txBody>
      </p:sp>
    </p:spTree>
    <p:extLst>
      <p:ext uri="{BB962C8B-B14F-4D97-AF65-F5344CB8AC3E}">
        <p14:creationId xmlns:p14="http://schemas.microsoft.com/office/powerpoint/2010/main" val="284861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/>
      <p:bldP spid="25" grpId="0" animBg="1"/>
      <p:bldP spid="2" grpId="0"/>
      <p:bldP spid="6" grpId="0"/>
      <p:bldP spid="28" grpId="0"/>
      <p:bldP spid="29" grpId="0" animBg="1"/>
      <p:bldP spid="31" grpId="0"/>
      <p:bldP spid="34" grpId="0" animBg="1"/>
      <p:bldP spid="3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285796"/>
            <a:ext cx="11874137" cy="646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9284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mar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2" y="145520"/>
            <a:ext cx="5549087" cy="554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11" descr="Ma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2111" y="145520"/>
            <a:ext cx="5578152" cy="557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250822" y="6000523"/>
            <a:ext cx="5549087" cy="707886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MOSAICO DI FOTO SCATTATE DALL’ORBITER DEL VIKING1 NEL 1980</a:t>
            </a:r>
          </a:p>
        </p:txBody>
      </p:sp>
      <p:sp>
        <p:nvSpPr>
          <p:cNvPr id="3" name="CasellaDiTesto 2"/>
          <p:cNvSpPr txBox="1"/>
          <p:nvPr/>
        </p:nvSpPr>
        <p:spPr>
          <a:xfrm rot="918060">
            <a:off x="1240971" y="3331029"/>
            <a:ext cx="3853542" cy="461665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VALLES MARINERIS 4.000 KM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136469" y="934140"/>
            <a:ext cx="1672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Ascraeus</a:t>
            </a:r>
            <a: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Mons</a:t>
            </a:r>
            <a:endParaRPr lang="it-IT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13953" y="2092092"/>
            <a:ext cx="152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Pavonis</a:t>
            </a: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Mons</a:t>
            </a:r>
            <a:endParaRPr lang="it-IT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20856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794" y="744582"/>
            <a:ext cx="6558206" cy="611341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294" y="0"/>
            <a:ext cx="7193706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70079" y="300445"/>
            <a:ext cx="47282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OLYMPUS MONS: VULCANO DI 27 KM D’ALTEZZA E UNA BASE DEL DIAMETRO DI 600 KM.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17C1E70-E580-452D-B744-F873EB8D90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9" y="4381283"/>
            <a:ext cx="4572000" cy="217627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200EE55-92F6-4BA5-8E1A-D841AF6159F1}"/>
              </a:ext>
            </a:extLst>
          </p:cNvPr>
          <p:cNvSpPr txBox="1"/>
          <p:nvPr/>
        </p:nvSpPr>
        <p:spPr>
          <a:xfrm>
            <a:off x="270079" y="3659832"/>
            <a:ext cx="45720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CALOTTA POLARE</a:t>
            </a:r>
          </a:p>
        </p:txBody>
      </p:sp>
    </p:spTree>
    <p:extLst>
      <p:ext uri="{BB962C8B-B14F-4D97-AF65-F5344CB8AC3E}">
        <p14:creationId xmlns:p14="http://schemas.microsoft.com/office/powerpoint/2010/main" val="24717918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802" y="0"/>
            <a:ext cx="68463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7798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862" y="1084217"/>
            <a:ext cx="7480004" cy="437605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615646" y="2442754"/>
            <a:ext cx="1593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0,372 U.A.</a:t>
            </a:r>
          </a:p>
        </p:txBody>
      </p:sp>
      <p:sp>
        <p:nvSpPr>
          <p:cNvPr id="4" name="Rettangolo 3"/>
          <p:cNvSpPr/>
          <p:nvPr/>
        </p:nvSpPr>
        <p:spPr>
          <a:xfrm>
            <a:off x="7383191" y="3720681"/>
            <a:ext cx="20585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55.758.006 km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26571" y="274320"/>
            <a:ext cx="11351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MINIMA DISTANZA TERRA-MARTE NEGLI ULTIMI ANNI</a:t>
            </a:r>
          </a:p>
        </p:txBody>
      </p:sp>
    </p:spTree>
    <p:extLst>
      <p:ext uri="{BB962C8B-B14F-4D97-AF65-F5344CB8AC3E}">
        <p14:creationId xmlns:p14="http://schemas.microsoft.com/office/powerpoint/2010/main" val="20325137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989" y="0"/>
            <a:ext cx="4299726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326" y="1680753"/>
            <a:ext cx="4994366" cy="499436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22069" y="130629"/>
            <a:ext cx="704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L’APPARENTE MOTO RETROGRADO IN CIELO DI MARTE È DOVUTO AL «SORPASSO» CHE EFFETTUA LA TERRA NEI SUOI CONFRONTI.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30025990-DDE3-4D65-A1C5-114D0F52F334}"/>
              </a:ext>
            </a:extLst>
          </p:cNvPr>
          <p:cNvCxnSpPr/>
          <p:nvPr/>
        </p:nvCxnSpPr>
        <p:spPr>
          <a:xfrm flipH="1">
            <a:off x="10111563" y="1871330"/>
            <a:ext cx="1605516" cy="0"/>
          </a:xfrm>
          <a:prstGeom prst="straightConnector1">
            <a:avLst/>
          </a:prstGeom>
          <a:ln w="5715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558CF6EC-B537-4740-A920-4FBC36C85DF9}"/>
              </a:ext>
            </a:extLst>
          </p:cNvPr>
          <p:cNvCxnSpPr/>
          <p:nvPr/>
        </p:nvCxnSpPr>
        <p:spPr>
          <a:xfrm flipH="1">
            <a:off x="7882270" y="1828800"/>
            <a:ext cx="1605516" cy="0"/>
          </a:xfrm>
          <a:prstGeom prst="straightConnector1">
            <a:avLst/>
          </a:prstGeom>
          <a:ln w="5715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8909A67B-31F2-4D0B-A7BB-10C829C3BCF1}"/>
              </a:ext>
            </a:extLst>
          </p:cNvPr>
          <p:cNvCxnSpPr>
            <a:cxnSpLocks/>
          </p:cNvCxnSpPr>
          <p:nvPr/>
        </p:nvCxnSpPr>
        <p:spPr>
          <a:xfrm>
            <a:off x="9487786" y="1673665"/>
            <a:ext cx="623777" cy="0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330A6C0-F273-499C-86DE-E2D4A4896436}"/>
              </a:ext>
            </a:extLst>
          </p:cNvPr>
          <p:cNvSpPr txBox="1"/>
          <p:nvPr/>
        </p:nvSpPr>
        <p:spPr>
          <a:xfrm>
            <a:off x="8091377" y="1903228"/>
            <a:ext cx="1396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DIRETTO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CC2C8C4-3FC3-4856-B47E-48C835052927}"/>
              </a:ext>
            </a:extLst>
          </p:cNvPr>
          <p:cNvSpPr txBox="1"/>
          <p:nvPr/>
        </p:nvSpPr>
        <p:spPr>
          <a:xfrm>
            <a:off x="10320670" y="1903228"/>
            <a:ext cx="1396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DIRETTO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764E288-E566-427F-8585-3B63F2CE8627}"/>
              </a:ext>
            </a:extLst>
          </p:cNvPr>
          <p:cNvSpPr txBox="1"/>
          <p:nvPr/>
        </p:nvSpPr>
        <p:spPr>
          <a:xfrm>
            <a:off x="8996916" y="2096822"/>
            <a:ext cx="1605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RETROGRADO</a:t>
            </a:r>
          </a:p>
        </p:txBody>
      </p:sp>
    </p:spTree>
    <p:extLst>
      <p:ext uri="{BB962C8B-B14F-4D97-AF65-F5344CB8AC3E}">
        <p14:creationId xmlns:p14="http://schemas.microsoft.com/office/powerpoint/2010/main" val="45897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marte_suo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0880" y="742373"/>
            <a:ext cx="7802563" cy="5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1479550" y="117620"/>
            <a:ext cx="8785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SUOLO DI MARTE RIPRESO DAL LANDER VIKING 1 [1976]</a:t>
            </a:r>
          </a:p>
        </p:txBody>
      </p:sp>
    </p:spTree>
    <p:extLst>
      <p:ext uri="{BB962C8B-B14F-4D97-AF65-F5344CB8AC3E}">
        <p14:creationId xmlns:p14="http://schemas.microsoft.com/office/powerpoint/2010/main" val="20714869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>
          <a:xfrm>
            <a:off x="4171800" y="315485"/>
            <a:ext cx="3384550" cy="575754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it-IT" altLang="it-IT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Rover</a:t>
            </a:r>
          </a:p>
        </p:txBody>
      </p:sp>
      <p:pic>
        <p:nvPicPr>
          <p:cNvPr id="3" name="Picture 9" descr="mars-pathfin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8211" y="961321"/>
            <a:ext cx="3384550" cy="267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10" descr="opportun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24193" y="1517136"/>
            <a:ext cx="4885170" cy="390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292547" y="321628"/>
            <a:ext cx="3111749" cy="46166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it-IT" altLang="it-IT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SOJOURNER [1997]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4171800" y="5697540"/>
            <a:ext cx="4113193" cy="830997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it-IT" altLang="it-IT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SPIRIT E OPPORTUNITY [2003 E 2004]</a:t>
            </a:r>
          </a:p>
        </p:txBody>
      </p:sp>
      <p:pic>
        <p:nvPicPr>
          <p:cNvPr id="7" name="Picture 13" descr="Curiosity_Rover_Arm_Camer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795" y="2270278"/>
            <a:ext cx="3206515" cy="4457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9057320" y="1686953"/>
            <a:ext cx="2813463" cy="46166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it-IT" altLang="it-IT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CURIOSITY [2011]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2AD1AAC-0184-4EDC-9FFA-B0ACB72586EF}"/>
              </a:ext>
            </a:extLst>
          </p:cNvPr>
          <p:cNvSpPr txBox="1"/>
          <p:nvPr/>
        </p:nvSpPr>
        <p:spPr>
          <a:xfrm>
            <a:off x="10994065" y="2302902"/>
            <a:ext cx="876718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900 kg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D238A0B-0129-4BA8-8858-D0BAFFF4A6D2}"/>
              </a:ext>
            </a:extLst>
          </p:cNvPr>
          <p:cNvSpPr txBox="1"/>
          <p:nvPr/>
        </p:nvSpPr>
        <p:spPr>
          <a:xfrm>
            <a:off x="7556350" y="1552378"/>
            <a:ext cx="851720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170 kg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2FB9807-7235-4BB4-ADFD-670C89FA34F4}"/>
              </a:ext>
            </a:extLst>
          </p:cNvPr>
          <p:cNvSpPr txBox="1"/>
          <p:nvPr/>
        </p:nvSpPr>
        <p:spPr>
          <a:xfrm>
            <a:off x="288212" y="961321"/>
            <a:ext cx="870738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10,6 kg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29332EC-6CFA-4F88-A91C-667F40E4ED40}"/>
              </a:ext>
            </a:extLst>
          </p:cNvPr>
          <p:cNvSpPr txBox="1"/>
          <p:nvPr/>
        </p:nvSpPr>
        <p:spPr>
          <a:xfrm>
            <a:off x="529447" y="3819049"/>
            <a:ext cx="2902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È SOLO UN DIMOSTRATORE; NON PORTAVA STRUMENTAZIONE</a:t>
            </a:r>
          </a:p>
        </p:txBody>
      </p:sp>
    </p:spTree>
    <p:extLst>
      <p:ext uri="{BB962C8B-B14F-4D97-AF65-F5344CB8AC3E}">
        <p14:creationId xmlns:p14="http://schemas.microsoft.com/office/powerpoint/2010/main" val="3036066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857" y="1113164"/>
            <a:ext cx="6711260" cy="5091649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5885026" y="3837750"/>
            <a:ext cx="1588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46×10</a:t>
            </a:r>
            <a:r>
              <a:rPr lang="it-IT" sz="24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</a:t>
            </a:r>
            <a:endParaRPr lang="it-IT" sz="2400" b="1" baseline="30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0,31 UA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8492836" y="3782319"/>
            <a:ext cx="21890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69,82×10</a:t>
            </a:r>
            <a:r>
              <a:rPr lang="it-IT" sz="24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</a:t>
            </a:r>
            <a:endParaRPr lang="it-IT" sz="2400" b="1" baseline="30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0,46 UA</a:t>
            </a:r>
          </a:p>
        </p:txBody>
      </p:sp>
      <p:sp>
        <p:nvSpPr>
          <p:cNvPr id="16" name="CasellaDiTesto 15"/>
          <p:cNvSpPr txBox="1"/>
          <p:nvPr/>
        </p:nvSpPr>
        <p:spPr>
          <a:xfrm rot="18944614">
            <a:off x="6028046" y="1657989"/>
            <a:ext cx="1690255" cy="83099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rivoluzione88 d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8176996" y="5345633"/>
            <a:ext cx="1620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Ecc. 0,2056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319183" y="92520"/>
            <a:ext cx="102555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È un pianeta roccioso ed è il più piccolo del Sistema Solare. </a:t>
            </a: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4" y="899114"/>
            <a:ext cx="5436000" cy="5375434"/>
          </a:xfrm>
          <a:prstGeom prst="rect">
            <a:avLst/>
          </a:prstGeom>
        </p:spPr>
      </p:pic>
      <p:cxnSp>
        <p:nvCxnSpPr>
          <p:cNvPr id="21" name="Connettore 2 20"/>
          <p:cNvCxnSpPr>
            <a:cxnSpLocks/>
          </p:cNvCxnSpPr>
          <p:nvPr/>
        </p:nvCxnSpPr>
        <p:spPr>
          <a:xfrm flipV="1">
            <a:off x="264418" y="3583684"/>
            <a:ext cx="4895411" cy="76902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1691809" y="3643540"/>
            <a:ext cx="2542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Ø 4.879,4 km</a:t>
            </a:r>
          </a:p>
        </p:txBody>
      </p:sp>
      <p:sp>
        <p:nvSpPr>
          <p:cNvPr id="23" name="Freccia circolare in su 22"/>
          <p:cNvSpPr/>
          <p:nvPr/>
        </p:nvSpPr>
        <p:spPr>
          <a:xfrm>
            <a:off x="1240237" y="5084623"/>
            <a:ext cx="3179363" cy="568037"/>
          </a:xfrm>
          <a:prstGeom prst="curved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1476653" y="4609350"/>
            <a:ext cx="2542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</a:t>
            </a:r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58,65 d</a:t>
            </a:r>
          </a:p>
        </p:txBody>
      </p:sp>
      <p:sp>
        <p:nvSpPr>
          <p:cNvPr id="25" name="Rettangolo 24"/>
          <p:cNvSpPr/>
          <p:nvPr/>
        </p:nvSpPr>
        <p:spPr>
          <a:xfrm>
            <a:off x="6615748" y="6218260"/>
            <a:ext cx="4743478" cy="461665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È la più alta eccentricità fra i pianeti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319183" y="531583"/>
            <a:ext cx="11609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Scoperta:  astronomi assiri intorno al XIV secolo a.C..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9797979" y="1302327"/>
            <a:ext cx="2130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</a:t>
            </a:r>
            <a:r>
              <a:rPr lang="it-IT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orb</a:t>
            </a:r>
            <a:r>
              <a:rPr lang="it-IT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38,8 km/s</a:t>
            </a:r>
          </a:p>
          <a:p>
            <a:pPr algn="ctr"/>
            <a:r>
              <a:rPr lang="it-IT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59 km/s</a:t>
            </a: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60" y="5960531"/>
            <a:ext cx="478537" cy="731521"/>
          </a:xfrm>
          <a:prstGeom prst="rect">
            <a:avLst/>
          </a:prstGeom>
        </p:spPr>
      </p:pic>
      <p:sp>
        <p:nvSpPr>
          <p:cNvPr id="27" name="CasellaDiTesto 26"/>
          <p:cNvSpPr txBox="1"/>
          <p:nvPr/>
        </p:nvSpPr>
        <p:spPr>
          <a:xfrm>
            <a:off x="1240237" y="6280619"/>
            <a:ext cx="4079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Massa:  3,3 10</a:t>
            </a:r>
            <a:r>
              <a:rPr lang="it-IT" sz="24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</a:t>
            </a:r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kg (0,055 M</a:t>
            </a:r>
            <a:r>
              <a:rPr lang="it-IT" sz="24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B5DEF562-E833-4B7F-B306-78B6741BC9F5}"/>
              </a:ext>
            </a:extLst>
          </p:cNvPr>
          <p:cNvCxnSpPr>
            <a:cxnSpLocks/>
          </p:cNvCxnSpPr>
          <p:nvPr/>
        </p:nvCxnSpPr>
        <p:spPr>
          <a:xfrm>
            <a:off x="2634343" y="1186543"/>
            <a:ext cx="29168" cy="2398117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B203473E-39FF-4D59-B89A-6C102D28E00B}"/>
              </a:ext>
            </a:extLst>
          </p:cNvPr>
          <p:cNvCxnSpPr>
            <a:cxnSpLocks/>
          </p:cNvCxnSpPr>
          <p:nvPr/>
        </p:nvCxnSpPr>
        <p:spPr>
          <a:xfrm flipH="1">
            <a:off x="2675614" y="1185567"/>
            <a:ext cx="29167" cy="2398117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6416BC1-4C46-4B14-9B07-9D6A730D7529}"/>
              </a:ext>
            </a:extLst>
          </p:cNvPr>
          <p:cNvSpPr txBox="1"/>
          <p:nvPr/>
        </p:nvSpPr>
        <p:spPr>
          <a:xfrm>
            <a:off x="2829918" y="1059508"/>
            <a:ext cx="722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~0°</a:t>
            </a:r>
          </a:p>
        </p:txBody>
      </p:sp>
    </p:spTree>
    <p:extLst>
      <p:ext uri="{BB962C8B-B14F-4D97-AF65-F5344CB8AC3E}">
        <p14:creationId xmlns:p14="http://schemas.microsoft.com/office/powerpoint/2010/main" val="104035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/>
      <p:bldP spid="22" grpId="0"/>
      <p:bldP spid="23" grpId="0" animBg="1"/>
      <p:bldP spid="24" grpId="0"/>
      <p:bldP spid="25" grpId="0" animBg="1"/>
      <p:bldP spid="2" grpId="0"/>
      <p:bldP spid="27" grpId="0"/>
      <p:bldP spid="9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2C4C377-05DA-4BF6-980B-7454B72E4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194" y="2227521"/>
            <a:ext cx="4958317" cy="279082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85BF485-6796-4F5B-BBA3-2E7A66C702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9" y="1275484"/>
            <a:ext cx="6789777" cy="5311586"/>
          </a:xfrm>
          <a:prstGeom prst="rect">
            <a:avLst/>
          </a:prstGeom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D5EB6738-F7AD-4927-90A4-E52AE2F3F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6261" y="357883"/>
            <a:ext cx="3796232" cy="46166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it-IT" altLang="it-IT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PERSEVERANCE  [2021]</a:t>
            </a:r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id="{73BC64DD-04F6-41F5-B8CD-7C3CB268F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9117" y="5231139"/>
            <a:ext cx="4401878" cy="46166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it-IT" altLang="it-IT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DRONE INGENUITY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FCB44-9081-41EA-B086-315245771650}"/>
              </a:ext>
            </a:extLst>
          </p:cNvPr>
          <p:cNvSpPr txBox="1"/>
          <p:nvPr/>
        </p:nvSpPr>
        <p:spPr>
          <a:xfrm>
            <a:off x="8162406" y="4570744"/>
            <a:ext cx="851720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1,8 kg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DBB54A8-C29E-402F-9E5A-DB0ACA4E0312}"/>
              </a:ext>
            </a:extLst>
          </p:cNvPr>
          <p:cNvSpPr txBox="1"/>
          <p:nvPr/>
        </p:nvSpPr>
        <p:spPr>
          <a:xfrm>
            <a:off x="5697042" y="6062136"/>
            <a:ext cx="1120878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1.025 kg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B2AA53E-EB8F-4892-8AE8-E800093FA1C9}"/>
              </a:ext>
            </a:extLst>
          </p:cNvPr>
          <p:cNvSpPr txBox="1"/>
          <p:nvPr/>
        </p:nvSpPr>
        <p:spPr>
          <a:xfrm>
            <a:off x="8400024" y="5785137"/>
            <a:ext cx="2902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È SOLO UN DIMOSTRATORE; NON HA STRUMENTAZIONE</a:t>
            </a:r>
          </a:p>
        </p:txBody>
      </p:sp>
    </p:spTree>
    <p:extLst>
      <p:ext uri="{BB962C8B-B14F-4D97-AF65-F5344CB8AC3E}">
        <p14:creationId xmlns:p14="http://schemas.microsoft.com/office/powerpoint/2010/main" val="8948825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1589072" y="1246908"/>
            <a:ext cx="9000000" cy="4140000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pPr algn="ctr"/>
            <a:r>
              <a:rPr lang="it-IT" sz="2800" kern="10" dirty="0">
                <a:ln w="34925">
                  <a:solidFill>
                    <a:srgbClr val="FFC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Garamond" panose="02020404030301010803" pitchFamily="18" charset="0"/>
              </a:rPr>
              <a:t>4a.</a:t>
            </a:r>
          </a:p>
          <a:p>
            <a:pPr algn="ctr"/>
            <a:r>
              <a:rPr lang="it-IT" sz="2800" kern="10" dirty="0">
                <a:ln w="34925">
                  <a:solidFill>
                    <a:srgbClr val="FFC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Garamond" panose="02020404030301010803" pitchFamily="18" charset="0"/>
              </a:rPr>
              <a:t>PHOBOS – M1</a:t>
            </a:r>
          </a:p>
          <a:p>
            <a:pPr algn="ctr"/>
            <a:r>
              <a:rPr lang="it-IT" sz="2800" kern="10" dirty="0">
                <a:ln w="34925">
                  <a:solidFill>
                    <a:srgbClr val="FFC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Garamond" panose="02020404030301010803" pitchFamily="18" charset="0"/>
              </a:rPr>
              <a:t>DEIMOS – M2</a:t>
            </a:r>
          </a:p>
        </p:txBody>
      </p:sp>
    </p:spTree>
    <p:extLst>
      <p:ext uri="{BB962C8B-B14F-4D97-AF65-F5344CB8AC3E}">
        <p14:creationId xmlns:p14="http://schemas.microsoft.com/office/powerpoint/2010/main" val="220387744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67" y="0"/>
            <a:ext cx="10164260" cy="6898991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854045" y="5917517"/>
            <a:ext cx="401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643240" y="6283781"/>
            <a:ext cx="845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7h 39’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8437423" y="6314416"/>
            <a:ext cx="963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30h 18’</a:t>
            </a:r>
          </a:p>
        </p:txBody>
      </p:sp>
    </p:spTree>
    <p:extLst>
      <p:ext uri="{BB962C8B-B14F-4D97-AF65-F5344CB8AC3E}">
        <p14:creationId xmlns:p14="http://schemas.microsoft.com/office/powerpoint/2010/main" val="121213324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Deimos-vikin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79661" y="1445703"/>
            <a:ext cx="4572000" cy="459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9" descr="wp_marsx_phobos_color_12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457200" y="1445703"/>
            <a:ext cx="5777345" cy="464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7589837" y="6171744"/>
            <a:ext cx="3784745" cy="400110"/>
          </a:xfrm>
          <a:prstGeom prst="rect">
            <a:avLst/>
          </a:prstGeom>
          <a:solidFill>
            <a:srgbClr val="0000FF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DIMENSIONI 15 x 12 x 11 KM</a:t>
            </a: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1169783" y="227658"/>
            <a:ext cx="42592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it-IT" alt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PHOBOS - M1</a:t>
            </a: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7589837" y="188669"/>
            <a:ext cx="331311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it-IT" alt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DEIMOS - M2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1419151" y="6188341"/>
            <a:ext cx="3853439" cy="400110"/>
          </a:xfrm>
          <a:prstGeom prst="rect">
            <a:avLst/>
          </a:prstGeom>
          <a:solidFill>
            <a:srgbClr val="0000FF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DIMENSIONI</a:t>
            </a:r>
            <a:r>
              <a:rPr lang="it-IT" alt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27 x 21 x 19 KM</a:t>
            </a:r>
          </a:p>
        </p:txBody>
      </p:sp>
    </p:spTree>
    <p:extLst>
      <p:ext uri="{BB962C8B-B14F-4D97-AF65-F5344CB8AC3E}">
        <p14:creationId xmlns:p14="http://schemas.microsoft.com/office/powerpoint/2010/main" val="161457689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932" y="154133"/>
            <a:ext cx="8592849" cy="462753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93962" y="5043055"/>
            <a:ext cx="119010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sonda sarà lanciata nel </a:t>
            </a:r>
            <a:r>
              <a:rPr 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 raggiungere Marte un anno dopo. Raggiunto il pianeta rosso, verrà prima immessa in un'orbita </a:t>
            </a:r>
            <a:r>
              <a:rPr lang="it-IT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areocentrica</a:t>
            </a: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che la renda un quasi-satellite di </a:t>
            </a:r>
            <a:r>
              <a:rPr lang="it-IT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Fobos</a:t>
            </a: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 dalla cui superficie </a:t>
            </a:r>
            <a:r>
              <a:rPr lang="it-IT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recuperà</a:t>
            </a: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almeno </a:t>
            </a:r>
            <a:r>
              <a:rPr 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 g</a:t>
            </a: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it-IT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regolite</a:t>
            </a: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it-IT" sz="20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Decollata dalla superficie di </a:t>
            </a:r>
            <a:r>
              <a:rPr lang="it-IT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Fobos</a:t>
            </a: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la sonda approccerà </a:t>
            </a:r>
            <a:r>
              <a:rPr lang="it-IT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Deimos</a:t>
            </a: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della quale eseguirà diversi sorvoli ravvicinati prima di lanciare la capsula di ritorno per riportare i campioni sulla Terra. Il loro arrivo è previsto per il luglio del </a:t>
            </a:r>
            <a:r>
              <a:rPr 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2031</a:t>
            </a: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90585" y="3719616"/>
            <a:ext cx="27570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sz="20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Martian</a:t>
            </a:r>
            <a:r>
              <a:rPr lang="fr-FR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Moons</a:t>
            </a:r>
            <a:r>
              <a:rPr lang="fr-FR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Exploration (MMX) </a:t>
            </a:r>
            <a:r>
              <a:rPr lang="fr-FR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dell’Agenzia</a:t>
            </a:r>
            <a:r>
              <a:rPr lang="fr-F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spaziale</a:t>
            </a:r>
            <a:r>
              <a:rPr lang="fr-F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giapponese</a:t>
            </a:r>
            <a:r>
              <a:rPr lang="fr-F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JAXA.</a:t>
            </a:r>
            <a:endParaRPr lang="it-IT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91" y="346277"/>
            <a:ext cx="2569845" cy="256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39954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677DCF1-231C-8803-C0D3-893F85998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50" y="304800"/>
            <a:ext cx="7302500" cy="40132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DF701D1-298D-DD9F-3E0F-8F21F3FBAC91}"/>
              </a:ext>
            </a:extLst>
          </p:cNvPr>
          <p:cNvSpPr txBox="1"/>
          <p:nvPr/>
        </p:nvSpPr>
        <p:spPr>
          <a:xfrm>
            <a:off x="270933" y="4851400"/>
            <a:ext cx="1148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rover della Nasa </a:t>
            </a:r>
            <a:r>
              <a:rPr lang="it-IT" sz="2000" b="1" dirty="0" err="1">
                <a:solidFill>
                  <a:srgbClr val="FFFF00"/>
                </a:solidFill>
              </a:rPr>
              <a:t>Curiosity</a:t>
            </a:r>
            <a:r>
              <a:rPr lang="it-IT" sz="2000" b="1" dirty="0">
                <a:solidFill>
                  <a:srgbClr val="FFFF00"/>
                </a:solidFill>
              </a:rPr>
              <a:t> </a:t>
            </a:r>
            <a:r>
              <a:rPr lang="it-IT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 catturato le immagini più nitide in assoluto di un'eclissi solare vista da Marte, causata dal satellite </a:t>
            </a: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Phobos</a:t>
            </a:r>
            <a:r>
              <a:rPr lang="it-IT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È avvenuta i</a:t>
            </a:r>
            <a:r>
              <a:rPr lang="it-IT" sz="2000" dirty="0">
                <a:solidFill>
                  <a:srgbClr val="FFFF00"/>
                </a:solidFill>
              </a:rPr>
              <a:t>l 17 Agosto 2013,</a:t>
            </a:r>
            <a:r>
              <a:rPr lang="it-IT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attorno a mezzogiorno, permettendo al rover di trovarsi in posizione favorevole e di poter scattare tre ottime foto a distanza di tre secondi l’una dall’altra. </a:t>
            </a:r>
          </a:p>
        </p:txBody>
      </p:sp>
    </p:spTree>
    <p:extLst>
      <p:ext uri="{BB962C8B-B14F-4D97-AF65-F5344CB8AC3E}">
        <p14:creationId xmlns:p14="http://schemas.microsoft.com/office/powerpoint/2010/main" val="424578597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ementi multimediali online 1" title="Eclisse di Sole con luna marziana">
            <a:hlinkClick r:id="" action="ppaction://media"/>
            <a:extLst>
              <a:ext uri="{FF2B5EF4-FFF2-40B4-BE49-F238E27FC236}">
                <a16:creationId xmlns:a16="http://schemas.microsoft.com/office/drawing/2014/main" id="{8281ADF5-25B9-B4F8-6D4B-A6E1974CF76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988" y="0"/>
            <a:ext cx="1213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9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>
            <a:extLst>
              <a:ext uri="{FF2B5EF4-FFF2-40B4-BE49-F238E27FC236}">
                <a16:creationId xmlns:a16="http://schemas.microsoft.com/office/drawing/2014/main" id="{F8F540E1-A463-76BB-F560-02119F80B3E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265" y="2218266"/>
            <a:ext cx="9635066" cy="12954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368"/>
              </a:avLst>
            </a:prstTxWarp>
          </a:bodyPr>
          <a:lstStyle/>
          <a:p>
            <a:pPr algn="ctr"/>
            <a:r>
              <a:rPr lang="it-IT" sz="3600" kern="10" dirty="0">
                <a:ln w="349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6600"/>
                    </a:gs>
                    <a:gs pos="100000">
                      <a:srgbClr val="A50021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I  PIANETI  NANI</a:t>
            </a:r>
          </a:p>
        </p:txBody>
      </p:sp>
    </p:spTree>
    <p:extLst>
      <p:ext uri="{BB962C8B-B14F-4D97-AF65-F5344CB8AC3E}">
        <p14:creationId xmlns:p14="http://schemas.microsoft.com/office/powerpoint/2010/main" val="315603924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74656F63-D00B-C0B5-B068-4AC58E9560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513042"/>
              </p:ext>
            </p:extLst>
          </p:nvPr>
        </p:nvGraphicFramePr>
        <p:xfrm>
          <a:off x="332589" y="1054745"/>
          <a:ext cx="11637738" cy="4107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0756">
                  <a:extLst>
                    <a:ext uri="{9D8B030D-6E8A-4147-A177-3AD203B41FA5}">
                      <a16:colId xmlns:a16="http://schemas.microsoft.com/office/drawing/2014/main" val="1179975928"/>
                    </a:ext>
                  </a:extLst>
                </a:gridCol>
                <a:gridCol w="922777">
                  <a:extLst>
                    <a:ext uri="{9D8B030D-6E8A-4147-A177-3AD203B41FA5}">
                      <a16:colId xmlns:a16="http://schemas.microsoft.com/office/drawing/2014/main" val="3177371785"/>
                    </a:ext>
                  </a:extLst>
                </a:gridCol>
                <a:gridCol w="1010926">
                  <a:extLst>
                    <a:ext uri="{9D8B030D-6E8A-4147-A177-3AD203B41FA5}">
                      <a16:colId xmlns:a16="http://schemas.microsoft.com/office/drawing/2014/main" val="3746954367"/>
                    </a:ext>
                  </a:extLst>
                </a:gridCol>
                <a:gridCol w="1071897">
                  <a:extLst>
                    <a:ext uri="{9D8B030D-6E8A-4147-A177-3AD203B41FA5}">
                      <a16:colId xmlns:a16="http://schemas.microsoft.com/office/drawing/2014/main" val="777801648"/>
                    </a:ext>
                  </a:extLst>
                </a:gridCol>
                <a:gridCol w="1071897">
                  <a:extLst>
                    <a:ext uri="{9D8B030D-6E8A-4147-A177-3AD203B41FA5}">
                      <a16:colId xmlns:a16="http://schemas.microsoft.com/office/drawing/2014/main" val="4208024530"/>
                    </a:ext>
                  </a:extLst>
                </a:gridCol>
                <a:gridCol w="1071897">
                  <a:extLst>
                    <a:ext uri="{9D8B030D-6E8A-4147-A177-3AD203B41FA5}">
                      <a16:colId xmlns:a16="http://schemas.microsoft.com/office/drawing/2014/main" val="1707369390"/>
                    </a:ext>
                  </a:extLst>
                </a:gridCol>
                <a:gridCol w="1071897">
                  <a:extLst>
                    <a:ext uri="{9D8B030D-6E8A-4147-A177-3AD203B41FA5}">
                      <a16:colId xmlns:a16="http://schemas.microsoft.com/office/drawing/2014/main" val="2264072408"/>
                    </a:ext>
                  </a:extLst>
                </a:gridCol>
                <a:gridCol w="1071897">
                  <a:extLst>
                    <a:ext uri="{9D8B030D-6E8A-4147-A177-3AD203B41FA5}">
                      <a16:colId xmlns:a16="http://schemas.microsoft.com/office/drawing/2014/main" val="2448631841"/>
                    </a:ext>
                  </a:extLst>
                </a:gridCol>
                <a:gridCol w="1071897">
                  <a:extLst>
                    <a:ext uri="{9D8B030D-6E8A-4147-A177-3AD203B41FA5}">
                      <a16:colId xmlns:a16="http://schemas.microsoft.com/office/drawing/2014/main" val="4194219146"/>
                    </a:ext>
                  </a:extLst>
                </a:gridCol>
                <a:gridCol w="1071897">
                  <a:extLst>
                    <a:ext uri="{9D8B030D-6E8A-4147-A177-3AD203B41FA5}">
                      <a16:colId xmlns:a16="http://schemas.microsoft.com/office/drawing/2014/main" val="14324812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4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SEQUENZA NUMERICA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9985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1784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38,8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9767100"/>
                  </a:ext>
                </a:extLst>
              </a:tr>
              <a:tr h="1547420">
                <a:tc>
                  <a:txBody>
                    <a:bodyPr/>
                    <a:lstStyle/>
                    <a:p>
                      <a:pPr algn="ctr"/>
                      <a:endParaRPr lang="it-IT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24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24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087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Dist. Media</a:t>
                      </a:r>
                    </a:p>
                    <a:p>
                      <a:pPr algn="ctr"/>
                      <a:r>
                        <a:rPr lang="it-IT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 Sole in U.A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9,53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30,06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7503477"/>
                  </a:ext>
                </a:extLst>
              </a:tr>
            </a:tbl>
          </a:graphicData>
        </a:graphic>
      </p:graphicFrame>
      <p:sp>
        <p:nvSpPr>
          <p:cNvPr id="3" name="CasellaDiTesto 2">
            <a:extLst>
              <a:ext uri="{FF2B5EF4-FFF2-40B4-BE49-F238E27FC236}">
                <a16:creationId xmlns:a16="http://schemas.microsoft.com/office/drawing/2014/main" id="{35F8DEE8-3020-11E8-1AED-E2591204EE46}"/>
              </a:ext>
            </a:extLst>
          </p:cNvPr>
          <p:cNvSpPr txBox="1"/>
          <p:nvPr/>
        </p:nvSpPr>
        <p:spPr>
          <a:xfrm>
            <a:off x="585216" y="229347"/>
            <a:ext cx="10869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LEGGE EMPIRICA DI TITUS-BODE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CDB9D8D-EC75-1391-1858-7CFD58B07737}"/>
              </a:ext>
            </a:extLst>
          </p:cNvPr>
          <p:cNvSpPr txBox="1"/>
          <p:nvPr/>
        </p:nvSpPr>
        <p:spPr>
          <a:xfrm>
            <a:off x="511476" y="5274455"/>
            <a:ext cx="109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PADRE GIUSEPPE PIAZZI, IL 1° GENNAIO 1801, SCOPRE CERERE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80DFEDC-BBA3-EC43-BBFC-53166589088A}"/>
              </a:ext>
            </a:extLst>
          </p:cNvPr>
          <p:cNvSpPr txBox="1"/>
          <p:nvPr/>
        </p:nvSpPr>
        <p:spPr>
          <a:xfrm>
            <a:off x="516874" y="5886800"/>
            <a:ext cx="11453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IL 24 AGOSTO 2006 L’U.A.I. ISTITUISCE LA  CATEGORIA DEI PIANETI NANI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9569BB7-563C-CEA7-F93D-DA38B3C72D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914" y="3151312"/>
            <a:ext cx="679450" cy="684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BADBE41-AA1E-45C7-B7BC-EF807B9E15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907" y="3330146"/>
            <a:ext cx="497998" cy="468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FF3C9E1-98D1-4140-5E4E-9FF562C965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108" y="3076070"/>
            <a:ext cx="1002718" cy="972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C111E2C-2154-E79F-5D0F-93B7682E9D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806" y="3178782"/>
            <a:ext cx="689765" cy="684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41603DC-B622-0D2C-E153-FD1EDC796D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075" y="3202391"/>
            <a:ext cx="610190" cy="6120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DC93D03-940B-C5A1-A3A7-1DE44AAAA0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835" y="2880056"/>
            <a:ext cx="864000" cy="133798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F872BE7-1FAA-BC5A-78B7-AC10383799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336" y="3054040"/>
            <a:ext cx="864000" cy="83601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80D6ECC7-C7B8-2CD4-840A-A77F47AFC4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600" y="3108771"/>
            <a:ext cx="737295" cy="7200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4D26A523-E5BA-A3DA-E87A-AE65A50EB33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146" y="3072905"/>
            <a:ext cx="864000" cy="84069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1EC85DB1-A94F-BF29-49B4-68D46B65FC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39" y="2873550"/>
            <a:ext cx="1368000" cy="1359165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C2FA313-9C29-6933-9790-CA3C0DB881EE}"/>
              </a:ext>
            </a:extLst>
          </p:cNvPr>
          <p:cNvSpPr txBox="1"/>
          <p:nvPr/>
        </p:nvSpPr>
        <p:spPr>
          <a:xfrm>
            <a:off x="6684667" y="4525973"/>
            <a:ext cx="86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2,76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90687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7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7FA340F-D98F-DF7B-063B-ED014202A6BE}"/>
              </a:ext>
            </a:extLst>
          </p:cNvPr>
          <p:cNvSpPr txBox="1">
            <a:spLocks noChangeArrowheads="1"/>
          </p:cNvSpPr>
          <p:nvPr/>
        </p:nvSpPr>
        <p:spPr>
          <a:xfrm>
            <a:off x="457199" y="274638"/>
            <a:ext cx="10958945" cy="8509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it-IT" altLang="it-IT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PIANETI NANI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2F9BFB1-A5C0-757A-F9C5-F272A33B3C1B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270000"/>
            <a:ext cx="11388436" cy="51117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defRPr/>
            </a:pPr>
            <a:r>
              <a:rPr lang="it-IT" altLang="it-IT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DOPO LA SCOPERTA DI </a:t>
            </a:r>
            <a:r>
              <a:rPr lang="it-IT" alt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ERIS</a:t>
            </a:r>
            <a:r>
              <a:rPr lang="it-IT" altLang="it-IT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NEL 2006 L’I.A.U. HA PRESO LA STORICA DECISIONE DI DECLASSARE PLUTONE AD ASTEROIDE;</a:t>
            </a:r>
          </a:p>
          <a:p>
            <a:pPr algn="just">
              <a:lnSpc>
                <a:spcPct val="100000"/>
              </a:lnSpc>
              <a:defRPr/>
            </a:pPr>
            <a:r>
              <a:rPr lang="it-IT" altLang="it-IT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QUESTO PER 2 RAGIONI:</a:t>
            </a:r>
          </a:p>
          <a:p>
            <a:pPr lvl="1" algn="just">
              <a:lnSpc>
                <a:spcPct val="100000"/>
              </a:lnSpc>
              <a:buFont typeface="Wingdings" panose="05000000000000000000" pitchFamily="2" charset="2"/>
              <a:buChar char="ü"/>
              <a:defRPr/>
            </a:pPr>
            <a:r>
              <a:rPr lang="it-IT" alt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1. I PARAMETRI ORBITALI;</a:t>
            </a:r>
          </a:p>
          <a:p>
            <a:pPr lvl="1" algn="just">
              <a:lnSpc>
                <a:spcPct val="100000"/>
              </a:lnSpc>
              <a:buFont typeface="Wingdings" panose="05000000000000000000" pitchFamily="2" charset="2"/>
              <a:buChar char="ü"/>
              <a:defRPr/>
            </a:pPr>
            <a:r>
              <a:rPr lang="it-IT" alt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2. EVITARE CHE NUOVE SCOPERTE AUMENTASSERO A DISMISURA IL NUMERO DEI PIANETI CHE COS</a:t>
            </a:r>
            <a:r>
              <a:rPr lang="en-US" alt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Í SI FERMANO AD </a:t>
            </a:r>
            <a:r>
              <a:rPr lang="en-US" alt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alt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lnSpc>
                <a:spcPct val="100000"/>
              </a:lnSpc>
              <a:defRPr/>
            </a:pPr>
            <a:r>
              <a:rPr lang="it-IT" altLang="it-IT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NEL CONTEMPO HA ISTITUITO LA NUOVA CATEGORIA DEI “</a:t>
            </a:r>
            <a:r>
              <a:rPr lang="it-IT" alt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PIANETI NANI</a:t>
            </a:r>
            <a:r>
              <a:rPr lang="it-IT" altLang="it-IT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” TRACCIANDONE LE CARATTERISTICHE PRINCIPALI: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0158C58-88AA-2B43-D36B-5862182803BA}"/>
              </a:ext>
            </a:extLst>
          </p:cNvPr>
          <p:cNvSpPr txBox="1"/>
          <p:nvPr/>
        </p:nvSpPr>
        <p:spPr>
          <a:xfrm>
            <a:off x="10834255" y="274638"/>
            <a:ext cx="762000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alt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1141893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90E9E5A-B85F-4EEF-A849-B3F8F6339A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773" y="2321743"/>
            <a:ext cx="2366372" cy="2340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33A9B4E-74AD-4731-8A36-11B75302D9F8}"/>
              </a:ext>
            </a:extLst>
          </p:cNvPr>
          <p:cNvSpPr txBox="1"/>
          <p:nvPr/>
        </p:nvSpPr>
        <p:spPr>
          <a:xfrm>
            <a:off x="6700550" y="1578429"/>
            <a:ext cx="1759006" cy="381000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Ø 4.879 KM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D1588B6-261E-4A71-8BC7-4E41841EFE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40" y="2166257"/>
            <a:ext cx="2539812" cy="2520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CD76700-30BD-4385-A055-FDFE16769A02}"/>
              </a:ext>
            </a:extLst>
          </p:cNvPr>
          <p:cNvSpPr txBox="1"/>
          <p:nvPr/>
        </p:nvSpPr>
        <p:spPr>
          <a:xfrm>
            <a:off x="1014507" y="1578429"/>
            <a:ext cx="1759006" cy="381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Ø 5.262 KM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55D5257-24FF-47DD-8EC6-C1787AE8468F}"/>
              </a:ext>
            </a:extLst>
          </p:cNvPr>
          <p:cNvSpPr txBox="1"/>
          <p:nvPr/>
        </p:nvSpPr>
        <p:spPr>
          <a:xfrm>
            <a:off x="813560" y="918315"/>
            <a:ext cx="2155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GANIMEDE – J3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F330A47-900F-4A64-BD99-8D4BA8BCDA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686" y="2433187"/>
            <a:ext cx="2192528" cy="216000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712B93F-0E66-48EA-9B59-B85E28FF8975}"/>
              </a:ext>
            </a:extLst>
          </p:cNvPr>
          <p:cNvSpPr txBox="1"/>
          <p:nvPr/>
        </p:nvSpPr>
        <p:spPr>
          <a:xfrm>
            <a:off x="9321869" y="1540465"/>
            <a:ext cx="1759006" cy="381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Ø 4.820 KM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9B31F90-D24F-457D-B5B1-32E7691BEACE}"/>
              </a:ext>
            </a:extLst>
          </p:cNvPr>
          <p:cNvSpPr txBox="1"/>
          <p:nvPr/>
        </p:nvSpPr>
        <p:spPr>
          <a:xfrm>
            <a:off x="9123686" y="905472"/>
            <a:ext cx="2155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CALISTO – J4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29F7715-26D1-40ED-9833-6CBFAEFB05B2}"/>
              </a:ext>
            </a:extLst>
          </p:cNvPr>
          <p:cNvSpPr txBox="1"/>
          <p:nvPr/>
        </p:nvSpPr>
        <p:spPr>
          <a:xfrm>
            <a:off x="6502367" y="918315"/>
            <a:ext cx="2155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MERCURIO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38375CB5-62DE-43BA-9165-E3A7B6C743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429" y="2267743"/>
            <a:ext cx="2599423" cy="244800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69DBD20-EEC5-44C5-B84F-FE4FDC3D474E}"/>
              </a:ext>
            </a:extLst>
          </p:cNvPr>
          <p:cNvSpPr txBox="1"/>
          <p:nvPr/>
        </p:nvSpPr>
        <p:spPr>
          <a:xfrm>
            <a:off x="3947638" y="1589315"/>
            <a:ext cx="1759006" cy="381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Ø 5.150 KM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D2067F8-B9B1-4173-83DA-4444BCE78376}"/>
              </a:ext>
            </a:extLst>
          </p:cNvPr>
          <p:cNvSpPr txBox="1"/>
          <p:nvPr/>
        </p:nvSpPr>
        <p:spPr>
          <a:xfrm>
            <a:off x="3749454" y="905471"/>
            <a:ext cx="2155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TITANO – S6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38577C7-E30D-4FC1-A49B-49ADE182AC96}"/>
              </a:ext>
            </a:extLst>
          </p:cNvPr>
          <p:cNvSpPr txBox="1"/>
          <p:nvPr/>
        </p:nvSpPr>
        <p:spPr>
          <a:xfrm>
            <a:off x="696357" y="5317535"/>
            <a:ext cx="10860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DIMENSIONE DI MERCURIO È COMPARABILE CON QUELLA DEI PIÙ GRANDI SATELLITI DEL SISTEMA SOLARE</a:t>
            </a:r>
          </a:p>
        </p:txBody>
      </p:sp>
    </p:spTree>
    <p:extLst>
      <p:ext uri="{BB962C8B-B14F-4D97-AF65-F5344CB8AC3E}">
        <p14:creationId xmlns:p14="http://schemas.microsoft.com/office/powerpoint/2010/main" val="231772239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8FE8BE1-593D-7AA1-C6B3-6ECA97EFD82A}"/>
              </a:ext>
            </a:extLst>
          </p:cNvPr>
          <p:cNvSpPr txBox="1">
            <a:spLocks noChangeArrowheads="1"/>
          </p:cNvSpPr>
          <p:nvPr/>
        </p:nvSpPr>
        <p:spPr>
          <a:xfrm>
            <a:off x="415122" y="212870"/>
            <a:ext cx="11186087" cy="7778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it-IT" altLang="it-IT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PIANETI NANI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1032494-5BDB-C5BC-C2DB-6DD776F9854D}"/>
              </a:ext>
            </a:extLst>
          </p:cNvPr>
          <p:cNvSpPr txBox="1">
            <a:spLocks noChangeArrowheads="1"/>
          </p:cNvSpPr>
          <p:nvPr/>
        </p:nvSpPr>
        <p:spPr>
          <a:xfrm>
            <a:off x="415122" y="990745"/>
            <a:ext cx="11270240" cy="57425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buFont typeface="Wingdings" panose="05000000000000000000" pitchFamily="2" charset="2"/>
              <a:buChar char="ü"/>
              <a:defRPr/>
            </a:pPr>
            <a:r>
              <a:rPr lang="it-IT" altLang="it-IT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RUOTANO INTORNO AL SOLE.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ü"/>
              <a:defRPr/>
            </a:pPr>
            <a:r>
              <a:rPr lang="it-IT" altLang="it-IT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HANNO UNA MASSA TALE DA GENERARE UNA FORZA DI GRAVITÀ SUFFICIENTE A RENDERLI CORPI RIGIDI DI </a:t>
            </a:r>
            <a:r>
              <a:rPr lang="it-IT" alt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FORMA SFERICA</a:t>
            </a:r>
            <a:r>
              <a:rPr lang="it-IT" altLang="it-IT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ü"/>
              <a:defRPr/>
            </a:pPr>
            <a:r>
              <a:rPr lang="it-IT" altLang="it-IT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NON HANNO LA ZONA CIRCOSTANTE PULITA DA CORPI MINORI. (IN SOSTANZA CIOÈ NON HANNO “FAGOCITATO“ O “ESPULSO” TUTTI I PICCOLI CORPI CHE SI TROVAVANO NELLE VICINANZE DELLA LORO ORBITA).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ü"/>
              <a:defRPr/>
            </a:pPr>
            <a:r>
              <a:rPr lang="it-IT" altLang="it-IT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NON SONO SATELLITI DI UN ALTRO PIANETA (PERTANTO CORPI CELESTI COME TITANO, GANYMEDE, EUROPA O LA LUNA, ANCHE SE DI DIMENSIONI SUPERIORI, NON SONO PIANETI NANI).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AAAE54A-215F-4B92-5E89-AEC90951EBD1}"/>
              </a:ext>
            </a:extLst>
          </p:cNvPr>
          <p:cNvSpPr txBox="1"/>
          <p:nvPr/>
        </p:nvSpPr>
        <p:spPr>
          <a:xfrm>
            <a:off x="10834255" y="274638"/>
            <a:ext cx="762000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alt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17880567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6BD22FD-AEF5-442B-06DF-3F30A9AD6FE7}"/>
              </a:ext>
            </a:extLst>
          </p:cNvPr>
          <p:cNvSpPr txBox="1">
            <a:spLocks noChangeArrowheads="1"/>
          </p:cNvSpPr>
          <p:nvPr/>
        </p:nvSpPr>
        <p:spPr>
          <a:xfrm>
            <a:off x="457199" y="163798"/>
            <a:ext cx="11139055" cy="8509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it-IT" altLang="it-IT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PIANETI NANI </a:t>
            </a:r>
            <a:endParaRPr lang="it-IT" altLang="it-IT" sz="4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692047F-7366-8641-3F7F-5946F41317B3}"/>
              </a:ext>
            </a:extLst>
          </p:cNvPr>
          <p:cNvSpPr txBox="1">
            <a:spLocks noChangeArrowheads="1"/>
          </p:cNvSpPr>
          <p:nvPr/>
        </p:nvSpPr>
        <p:spPr>
          <a:xfrm>
            <a:off x="250824" y="1546513"/>
            <a:ext cx="11345429" cy="30947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it-IT" altLang="it-IT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QUESTA NUOVA CATEGORIA DI PIANETI AD OGGI L’I.A.U. HA INSERITO </a:t>
            </a:r>
            <a:r>
              <a:rPr lang="it-IT" altLang="it-IT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it-IT" altLang="it-IT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OGGETTI;</a:t>
            </a:r>
          </a:p>
          <a:p>
            <a:pPr>
              <a:lnSpc>
                <a:spcPct val="100000"/>
              </a:lnSpc>
              <a:defRPr/>
            </a:pPr>
            <a:r>
              <a:rPr lang="it-IT" altLang="it-IT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CERERE</a:t>
            </a:r>
            <a:r>
              <a:rPr lang="it-IT" altLang="it-IT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DELLA FASCIA PRINCIPALE;</a:t>
            </a:r>
          </a:p>
          <a:p>
            <a:pPr>
              <a:lnSpc>
                <a:spcPct val="100000"/>
              </a:lnSpc>
              <a:defRPr/>
            </a:pPr>
            <a:r>
              <a:rPr lang="it-IT" altLang="it-IT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PLUTONE</a:t>
            </a:r>
            <a:r>
              <a:rPr lang="it-IT" alt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it-IT" altLang="it-IT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HAUMEA</a:t>
            </a:r>
            <a:r>
              <a:rPr lang="it-IT" altLang="it-IT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altLang="it-IT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MAKEMAKE</a:t>
            </a:r>
            <a:r>
              <a:rPr lang="it-IT" altLang="it-IT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DELLA FASCIA DI KUIPER;</a:t>
            </a:r>
          </a:p>
          <a:p>
            <a:pPr>
              <a:lnSpc>
                <a:spcPct val="100000"/>
              </a:lnSpc>
              <a:defRPr/>
            </a:pPr>
            <a:r>
              <a:rPr lang="it-IT" altLang="it-IT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ERIS</a:t>
            </a:r>
            <a:r>
              <a:rPr lang="it-IT" alt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DEL DISCO DIFFUSO.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7E09025-9665-273C-4F41-4B82AC25F1ED}"/>
              </a:ext>
            </a:extLst>
          </p:cNvPr>
          <p:cNvSpPr txBox="1"/>
          <p:nvPr/>
        </p:nvSpPr>
        <p:spPr>
          <a:xfrm>
            <a:off x="10834255" y="274638"/>
            <a:ext cx="762000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alt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220521647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09726" y="5614938"/>
            <a:ext cx="115768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CERERE - PLUTONE - HAUMEA - MAKEMAKE - ERIS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217B6C4-A262-F232-06B4-C9E3627AD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38" y="1188891"/>
            <a:ext cx="10160000" cy="38100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38C6881-4A10-C701-A72E-9DB95B263C0D}"/>
              </a:ext>
            </a:extLst>
          </p:cNvPr>
          <p:cNvSpPr txBox="1"/>
          <p:nvPr/>
        </p:nvSpPr>
        <p:spPr>
          <a:xfrm>
            <a:off x="562062" y="249678"/>
            <a:ext cx="10721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POSIZIONE DEI 5 PIANETI NANI</a:t>
            </a: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CD0A8070-3A6E-9777-61E6-E7B771E03EB5}"/>
              </a:ext>
            </a:extLst>
          </p:cNvPr>
          <p:cNvSpPr/>
          <p:nvPr/>
        </p:nvSpPr>
        <p:spPr>
          <a:xfrm>
            <a:off x="2634143" y="3959604"/>
            <a:ext cx="645952" cy="520117"/>
          </a:xfrm>
          <a:prstGeom prst="ellipse">
            <a:avLst/>
          </a:prstGeom>
          <a:noFill/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549ED2B9-2578-771E-5CE1-FF653812C427}"/>
              </a:ext>
            </a:extLst>
          </p:cNvPr>
          <p:cNvSpPr/>
          <p:nvPr/>
        </p:nvSpPr>
        <p:spPr>
          <a:xfrm>
            <a:off x="6669247" y="2550252"/>
            <a:ext cx="1195897" cy="2449585"/>
          </a:xfrm>
          <a:prstGeom prst="ellipse">
            <a:avLst/>
          </a:prstGeom>
          <a:noFill/>
          <a:ln w="28575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8FAE02B5-CBCD-79BA-97B5-CA5FE676E5D1}"/>
              </a:ext>
            </a:extLst>
          </p:cNvPr>
          <p:cNvSpPr/>
          <p:nvPr/>
        </p:nvSpPr>
        <p:spPr>
          <a:xfrm>
            <a:off x="9286613" y="3429000"/>
            <a:ext cx="587229" cy="530604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043834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FEB96FF-8AFB-BF1B-529F-102C204B4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01" y="0"/>
            <a:ext cx="10601740" cy="6858000"/>
          </a:xfrm>
          <a:prstGeom prst="rect">
            <a:avLst/>
          </a:prstGeom>
        </p:spPr>
      </p:pic>
      <p:sp>
        <p:nvSpPr>
          <p:cNvPr id="3" name="AutoShape 6">
            <a:extLst>
              <a:ext uri="{FF2B5EF4-FFF2-40B4-BE49-F238E27FC236}">
                <a16:creationId xmlns:a16="http://schemas.microsoft.com/office/drawing/2014/main" id="{040354BD-677E-C292-16EC-3C827AE7A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510" y="124691"/>
            <a:ext cx="1441450" cy="1260764"/>
          </a:xfrm>
          <a:prstGeom prst="octagon">
            <a:avLst>
              <a:gd name="adj" fmla="val 29287"/>
            </a:avLst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FF0000"/>
              </a:solidFill>
            </a:endParaRP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26024DFC-5022-47EB-19D3-2ADCFD4228B6}"/>
              </a:ext>
            </a:extLst>
          </p:cNvPr>
          <p:cNvSpPr/>
          <p:nvPr/>
        </p:nvSpPr>
        <p:spPr>
          <a:xfrm rot="2394474">
            <a:off x="7628563" y="2343998"/>
            <a:ext cx="1002104" cy="323815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E2A6A86-D1DA-3436-930E-68F5641FE06F}"/>
              </a:ext>
            </a:extLst>
          </p:cNvPr>
          <p:cNvSpPr txBox="1"/>
          <p:nvPr/>
        </p:nvSpPr>
        <p:spPr>
          <a:xfrm>
            <a:off x="6706543" y="1824524"/>
            <a:ext cx="761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MK2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4241E53-38ED-2F44-CEB0-4C1CED01A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373" y="114163"/>
            <a:ext cx="1610242" cy="1620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17E35F8-039C-A720-00E8-A12069A50D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829" y="815774"/>
            <a:ext cx="1470464" cy="1620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C09D32E-3D49-1E2D-28D6-A9B2BD8C07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748" y="2399665"/>
            <a:ext cx="1881317" cy="1548000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79843231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2">
            <a:extLst>
              <a:ext uri="{FF2B5EF4-FFF2-40B4-BE49-F238E27FC236}">
                <a16:creationId xmlns:a16="http://schemas.microsoft.com/office/drawing/2014/main" id="{7A01F55A-47D3-82AF-E97D-1226D30C492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21571" y="1169832"/>
            <a:ext cx="8714508" cy="3780000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pPr algn="ctr"/>
            <a:r>
              <a:rPr lang="it-IT" sz="2800" kern="10" dirty="0">
                <a:ln w="34925">
                  <a:solidFill>
                    <a:srgbClr val="FFC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Garamond" panose="02020404030301010803" pitchFamily="18" charset="0"/>
              </a:rPr>
              <a:t>5.</a:t>
            </a:r>
          </a:p>
          <a:p>
            <a:pPr algn="ctr"/>
            <a:r>
              <a:rPr lang="it-IT" sz="2800" kern="10" dirty="0">
                <a:ln w="34925">
                  <a:solidFill>
                    <a:srgbClr val="FFC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Garamond" panose="02020404030301010803" pitchFamily="18" charset="0"/>
              </a:rPr>
              <a:t>CERERE</a:t>
            </a:r>
          </a:p>
        </p:txBody>
      </p:sp>
    </p:spTree>
    <p:extLst>
      <p:ext uri="{BB962C8B-B14F-4D97-AF65-F5344CB8AC3E}">
        <p14:creationId xmlns:p14="http://schemas.microsoft.com/office/powerpoint/2010/main" val="43324074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8F855D-5D11-81E2-B5C2-281DEDB41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5A48A8AA-8D95-F792-C3E9-B18C21217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857" y="1113164"/>
            <a:ext cx="6711260" cy="5091649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441CFFB-37D4-EF2A-035B-E45487E79A81}"/>
              </a:ext>
            </a:extLst>
          </p:cNvPr>
          <p:cNvSpPr txBox="1"/>
          <p:nvPr/>
        </p:nvSpPr>
        <p:spPr>
          <a:xfrm>
            <a:off x="5631857" y="3837750"/>
            <a:ext cx="1974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380,9×10</a:t>
            </a:r>
            <a:r>
              <a:rPr lang="it-IT" sz="24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</a:t>
            </a:r>
            <a:endParaRPr lang="it-IT" sz="2400" b="1" baseline="30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2,54 UA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72F3113-B804-DB19-07F9-D2A35E945D4E}"/>
              </a:ext>
            </a:extLst>
          </p:cNvPr>
          <p:cNvSpPr txBox="1"/>
          <p:nvPr/>
        </p:nvSpPr>
        <p:spPr>
          <a:xfrm>
            <a:off x="8492836" y="3782319"/>
            <a:ext cx="21890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446,4×10</a:t>
            </a:r>
            <a:r>
              <a:rPr lang="it-IT" sz="24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</a:t>
            </a:r>
            <a:endParaRPr lang="it-IT" sz="2400" b="1" baseline="30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2,98 UA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B5C1FE4-E778-F4F0-E2BB-42A991B60560}"/>
              </a:ext>
            </a:extLst>
          </p:cNvPr>
          <p:cNvSpPr txBox="1"/>
          <p:nvPr/>
        </p:nvSpPr>
        <p:spPr>
          <a:xfrm rot="18944614">
            <a:off x="6013420" y="1437355"/>
            <a:ext cx="1793335" cy="120032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Rivoluzione1679 d</a:t>
            </a:r>
          </a:p>
          <a:p>
            <a:pPr algn="ctr"/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4,6 a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492E52D-A3D2-8792-BDD8-3A37F3811C51}"/>
              </a:ext>
            </a:extLst>
          </p:cNvPr>
          <p:cNvSpPr txBox="1"/>
          <p:nvPr/>
        </p:nvSpPr>
        <p:spPr>
          <a:xfrm>
            <a:off x="8176996" y="5345633"/>
            <a:ext cx="1620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Ecc. 0,079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3BD0E74A-768E-6DF8-0111-64328DAEC493}"/>
              </a:ext>
            </a:extLst>
          </p:cNvPr>
          <p:cNvSpPr txBox="1"/>
          <p:nvPr/>
        </p:nvSpPr>
        <p:spPr>
          <a:xfrm>
            <a:off x="263216" y="169138"/>
            <a:ext cx="11609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Scoperta: Giuseppe Piazzi 1.1.1801.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7501B0B-C57E-3C3C-5A89-13007F4A2A28}"/>
              </a:ext>
            </a:extLst>
          </p:cNvPr>
          <p:cNvSpPr txBox="1"/>
          <p:nvPr/>
        </p:nvSpPr>
        <p:spPr>
          <a:xfrm>
            <a:off x="9797979" y="1302327"/>
            <a:ext cx="2130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</a:t>
            </a:r>
            <a:r>
              <a:rPr lang="it-IT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orb</a:t>
            </a:r>
            <a:r>
              <a:rPr lang="it-IT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17 km/s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E751EBA-D629-0A5F-8B61-BC80A8DE4E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16" y="5924631"/>
            <a:ext cx="478537" cy="73152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396E25C-F440-4E51-2B80-F260A0B0CC9C}"/>
              </a:ext>
            </a:extLst>
          </p:cNvPr>
          <p:cNvSpPr txBox="1"/>
          <p:nvPr/>
        </p:nvSpPr>
        <p:spPr>
          <a:xfrm>
            <a:off x="890089" y="6260754"/>
            <a:ext cx="4391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Massa:  9,4 10</a:t>
            </a:r>
            <a:r>
              <a:rPr lang="it-IT" sz="24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kg (0,00015 M</a:t>
            </a:r>
            <a:r>
              <a:rPr lang="it-IT" sz="24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2A21950-2788-5B6F-F676-AE8C153638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35" y="944581"/>
            <a:ext cx="4508050" cy="4453259"/>
          </a:xfrm>
          <a:prstGeom prst="rect">
            <a:avLst/>
          </a:prstGeom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439235D6-63E4-1069-69BB-D1925CC7726A}"/>
              </a:ext>
            </a:extLst>
          </p:cNvPr>
          <p:cNvCxnSpPr>
            <a:cxnSpLocks/>
          </p:cNvCxnSpPr>
          <p:nvPr/>
        </p:nvCxnSpPr>
        <p:spPr>
          <a:xfrm>
            <a:off x="502484" y="3269925"/>
            <a:ext cx="4339289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A6DAFA8-DFE5-F61B-9C74-762DF83CD83A}"/>
              </a:ext>
            </a:extLst>
          </p:cNvPr>
          <p:cNvSpPr txBox="1"/>
          <p:nvPr/>
        </p:nvSpPr>
        <p:spPr>
          <a:xfrm>
            <a:off x="1513588" y="3587722"/>
            <a:ext cx="2746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Ø 974 km</a:t>
            </a:r>
          </a:p>
        </p:txBody>
      </p:sp>
      <p:sp>
        <p:nvSpPr>
          <p:cNvPr id="12" name="Freccia circolare in su 11">
            <a:extLst>
              <a:ext uri="{FF2B5EF4-FFF2-40B4-BE49-F238E27FC236}">
                <a16:creationId xmlns:a16="http://schemas.microsoft.com/office/drawing/2014/main" id="{4DA3768E-F4FB-5E9E-AEA4-2F05A9EC494A}"/>
              </a:ext>
            </a:extLst>
          </p:cNvPr>
          <p:cNvSpPr/>
          <p:nvPr/>
        </p:nvSpPr>
        <p:spPr>
          <a:xfrm>
            <a:off x="769285" y="4763507"/>
            <a:ext cx="3769758" cy="709591"/>
          </a:xfrm>
          <a:prstGeom prst="curved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0521568-D36C-DB1D-92D7-A193F705A274}"/>
              </a:ext>
            </a:extLst>
          </p:cNvPr>
          <p:cNvSpPr txBox="1"/>
          <p:nvPr/>
        </p:nvSpPr>
        <p:spPr>
          <a:xfrm>
            <a:off x="1325217" y="4757821"/>
            <a:ext cx="2542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Rot. 9 h</a:t>
            </a: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C0193479-ED89-A735-A521-684F81EBBB7D}"/>
              </a:ext>
            </a:extLst>
          </p:cNvPr>
          <p:cNvCxnSpPr>
            <a:cxnSpLocks/>
          </p:cNvCxnSpPr>
          <p:nvPr/>
        </p:nvCxnSpPr>
        <p:spPr>
          <a:xfrm>
            <a:off x="2596371" y="1168395"/>
            <a:ext cx="57793" cy="2072384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581D94DA-FD5C-95E1-1EA0-AF13F7A8094D}"/>
              </a:ext>
            </a:extLst>
          </p:cNvPr>
          <p:cNvCxnSpPr>
            <a:cxnSpLocks/>
          </p:cNvCxnSpPr>
          <p:nvPr/>
        </p:nvCxnSpPr>
        <p:spPr>
          <a:xfrm flipH="1">
            <a:off x="2654164" y="1616164"/>
            <a:ext cx="842353" cy="1624615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rco 20">
            <a:extLst>
              <a:ext uri="{FF2B5EF4-FFF2-40B4-BE49-F238E27FC236}">
                <a16:creationId xmlns:a16="http://schemas.microsoft.com/office/drawing/2014/main" id="{EED53564-1010-17E9-5685-BE699A192888}"/>
              </a:ext>
            </a:extLst>
          </p:cNvPr>
          <p:cNvSpPr/>
          <p:nvPr/>
        </p:nvSpPr>
        <p:spPr>
          <a:xfrm>
            <a:off x="2161309" y="1935586"/>
            <a:ext cx="1086503" cy="255870"/>
          </a:xfrm>
          <a:prstGeom prst="arc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50C80E0-7719-C56C-A2A3-8DC782FD528A}"/>
              </a:ext>
            </a:extLst>
          </p:cNvPr>
          <p:cNvSpPr txBox="1"/>
          <p:nvPr/>
        </p:nvSpPr>
        <p:spPr>
          <a:xfrm>
            <a:off x="2654164" y="1302327"/>
            <a:ext cx="1213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25,2</a:t>
            </a: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°</a:t>
            </a:r>
          </a:p>
        </p:txBody>
      </p:sp>
    </p:spTree>
    <p:extLst>
      <p:ext uri="{BB962C8B-B14F-4D97-AF65-F5344CB8AC3E}">
        <p14:creationId xmlns:p14="http://schemas.microsoft.com/office/powerpoint/2010/main" val="30685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/>
      <p:bldP spid="2" grpId="0"/>
      <p:bldP spid="6" grpId="0"/>
      <p:bldP spid="11" grpId="0"/>
      <p:bldP spid="12" grpId="0" animBg="1"/>
      <p:bldP spid="18" grpId="0"/>
      <p:bldP spid="21" grpId="0" animBg="1"/>
      <p:bldP spid="2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8AFB2ED-5505-C49F-474C-448AD8553916}"/>
              </a:ext>
            </a:extLst>
          </p:cNvPr>
          <p:cNvSpPr txBox="1">
            <a:spLocks noChangeArrowheads="1"/>
          </p:cNvSpPr>
          <p:nvPr/>
        </p:nvSpPr>
        <p:spPr>
          <a:xfrm>
            <a:off x="3255819" y="134722"/>
            <a:ext cx="4870377" cy="667110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it-IT" alt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CERES (CERERE) </a:t>
            </a:r>
          </a:p>
        </p:txBody>
      </p:sp>
      <p:pic>
        <p:nvPicPr>
          <p:cNvPr id="3" name="Picture 8" descr="1 CERERE">
            <a:extLst>
              <a:ext uri="{FF2B5EF4-FFF2-40B4-BE49-F238E27FC236}">
                <a16:creationId xmlns:a16="http://schemas.microsoft.com/office/drawing/2014/main" id="{046BA51F-89FA-4207-D405-BAF0B0983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351" y="941748"/>
            <a:ext cx="3759994" cy="375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9" descr="1 ceres-earth-moon_confronto">
            <a:extLst>
              <a:ext uri="{FF2B5EF4-FFF2-40B4-BE49-F238E27FC236}">
                <a16:creationId xmlns:a16="http://schemas.microsoft.com/office/drawing/2014/main" id="{DE37CA40-94F5-D01F-5779-1E2BB32D3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150" y="1100895"/>
            <a:ext cx="5113338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0">
            <a:extLst>
              <a:ext uri="{FF2B5EF4-FFF2-40B4-BE49-F238E27FC236}">
                <a16:creationId xmlns:a16="http://schemas.microsoft.com/office/drawing/2014/main" id="{7779C13A-5899-2CB7-9835-16AA742C4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470" y="4981576"/>
            <a:ext cx="2447925" cy="400110"/>
          </a:xfrm>
          <a:prstGeom prst="rect">
            <a:avLst/>
          </a:prstGeom>
          <a:solidFill>
            <a:srgbClr val="0066FF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it-IT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Ø</a:t>
            </a:r>
            <a:r>
              <a:rPr lang="it-IT" alt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medio 974 KM</a:t>
            </a:r>
          </a:p>
        </p:txBody>
      </p:sp>
    </p:spTree>
    <p:extLst>
      <p:ext uri="{BB962C8B-B14F-4D97-AF65-F5344CB8AC3E}">
        <p14:creationId xmlns:p14="http://schemas.microsoft.com/office/powerpoint/2010/main" val="7599900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2023239-DD42-0F03-BF4B-5A0971BB3EA4}"/>
              </a:ext>
            </a:extLst>
          </p:cNvPr>
          <p:cNvSpPr txBox="1">
            <a:spLocks noChangeArrowheads="1"/>
          </p:cNvSpPr>
          <p:nvPr/>
        </p:nvSpPr>
        <p:spPr>
          <a:xfrm>
            <a:off x="665018" y="205366"/>
            <a:ext cx="9099768" cy="9223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it-IT" alt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CERES (CERERE)</a:t>
            </a:r>
          </a:p>
          <a:p>
            <a:pPr algn="ctr">
              <a:defRPr/>
            </a:pPr>
            <a:r>
              <a:rPr lang="it-IT" alt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RAGGIUNTO DALLA SONDA DAWN IL 2 FEBBRAIO 2015</a:t>
            </a:r>
          </a:p>
        </p:txBody>
      </p:sp>
      <p:pic>
        <p:nvPicPr>
          <p:cNvPr id="4" name="Picture 11" descr="DAWN sonda">
            <a:extLst>
              <a:ext uri="{FF2B5EF4-FFF2-40B4-BE49-F238E27FC236}">
                <a16:creationId xmlns:a16="http://schemas.microsoft.com/office/drawing/2014/main" id="{54DB43B0-C084-F2A8-693E-204E0AEB7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968" y="121126"/>
            <a:ext cx="18542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8987F89-3D14-C497-23C0-6352DD7048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64" y="1252634"/>
            <a:ext cx="5741374" cy="5400000"/>
          </a:xfrm>
          <a:prstGeom prst="rect">
            <a:avLst/>
          </a:prstGeom>
        </p:spPr>
      </p:pic>
      <p:sp>
        <p:nvSpPr>
          <p:cNvPr id="7" name="Titolo 3">
            <a:extLst>
              <a:ext uri="{FF2B5EF4-FFF2-40B4-BE49-F238E27FC236}">
                <a16:creationId xmlns:a16="http://schemas.microsoft.com/office/drawing/2014/main" id="{FD5D862C-2927-5F19-1F1E-75E980DD2BB3}"/>
              </a:ext>
            </a:extLst>
          </p:cNvPr>
          <p:cNvSpPr txBox="1">
            <a:spLocks/>
          </p:cNvSpPr>
          <p:nvPr/>
        </p:nvSpPr>
        <p:spPr>
          <a:xfrm>
            <a:off x="6743424" y="2858208"/>
            <a:ext cx="5298283" cy="9223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CRATERI OCCATOR (Ø 92 KM) E KUPALO (Ø 26 KM)</a:t>
            </a:r>
          </a:p>
        </p:txBody>
      </p:sp>
      <p:pic>
        <p:nvPicPr>
          <p:cNvPr id="8" name="Segnaposto contenuto 6">
            <a:extLst>
              <a:ext uri="{FF2B5EF4-FFF2-40B4-BE49-F238E27FC236}">
                <a16:creationId xmlns:a16="http://schemas.microsoft.com/office/drawing/2014/main" id="{9A4253A3-225C-8A9B-9DAE-7FD5E07D1B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2404" y="3952634"/>
            <a:ext cx="2776153" cy="2776153"/>
          </a:xfrm>
          <a:prstGeom prst="rect">
            <a:avLst/>
          </a:prstGeom>
        </p:spPr>
      </p:pic>
      <p:pic>
        <p:nvPicPr>
          <p:cNvPr id="9" name="Segnaposto contenuto 7">
            <a:extLst>
              <a:ext uri="{FF2B5EF4-FFF2-40B4-BE49-F238E27FC236}">
                <a16:creationId xmlns:a16="http://schemas.microsoft.com/office/drawing/2014/main" id="{6750B3E7-3CED-4E0D-B5C0-4571EEE19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73264" y="3952634"/>
            <a:ext cx="2668443" cy="196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8938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>
            <a:extLst>
              <a:ext uri="{FF2B5EF4-FFF2-40B4-BE49-F238E27FC236}">
                <a16:creationId xmlns:a16="http://schemas.microsoft.com/office/drawing/2014/main" id="{07B9E02A-C251-11BB-B6B7-093CEA97E3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40904" y="1155412"/>
            <a:ext cx="9563448" cy="4679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 dirty="0">
                <a:ln w="349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FF66"/>
                    </a:gs>
                    <a:gs pos="100000">
                      <a:srgbClr val="A50021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GLI</a:t>
            </a:r>
          </a:p>
          <a:p>
            <a:pPr algn="ctr"/>
            <a:r>
              <a:rPr lang="it-IT" sz="3600" kern="10" dirty="0">
                <a:ln w="349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FF66"/>
                    </a:gs>
                    <a:gs pos="100000">
                      <a:srgbClr val="A50021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ASTEROIDI</a:t>
            </a:r>
          </a:p>
        </p:txBody>
      </p:sp>
    </p:spTree>
    <p:extLst>
      <p:ext uri="{BB962C8B-B14F-4D97-AF65-F5344CB8AC3E}">
        <p14:creationId xmlns:p14="http://schemas.microsoft.com/office/powerpoint/2010/main" val="261788575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BA79B37E-2B4F-6CD5-DDCA-A3E34C636C65}"/>
              </a:ext>
            </a:extLst>
          </p:cNvPr>
          <p:cNvSpPr txBox="1">
            <a:spLocks noChangeArrowheads="1"/>
          </p:cNvSpPr>
          <p:nvPr/>
        </p:nvSpPr>
        <p:spPr>
          <a:xfrm>
            <a:off x="858982" y="99868"/>
            <a:ext cx="10529454" cy="863600"/>
          </a:xfrm>
          <a:prstGeom prst="rect">
            <a:avLst/>
          </a:prstGeom>
          <a:gradFill rotWithShape="1">
            <a:gsLst>
              <a:gs pos="0">
                <a:srgbClr val="33CC33"/>
              </a:gs>
              <a:gs pos="100000">
                <a:srgbClr val="A50021"/>
              </a:gs>
            </a:gsLst>
            <a:lin ang="5400000" scaled="1"/>
          </a:gradFill>
          <a:ln w="28575">
            <a:solidFill>
              <a:srgbClr val="0066FF"/>
            </a:solidFill>
            <a:miter lim="800000"/>
            <a:headEnd/>
            <a:tailEnd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it-IT" altLang="it-IT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ASTEROIDI O PIANETINI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2D706EDA-EA21-163E-0AD5-A7BD99BCCD61}"/>
              </a:ext>
            </a:extLst>
          </p:cNvPr>
          <p:cNvSpPr txBox="1">
            <a:spLocks noChangeArrowheads="1"/>
          </p:cNvSpPr>
          <p:nvPr/>
        </p:nvSpPr>
        <p:spPr>
          <a:xfrm>
            <a:off x="360727" y="1252393"/>
            <a:ext cx="11484528" cy="5257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defRPr/>
            </a:pPr>
            <a:r>
              <a:rPr lang="it-IT" alt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CORPI DI TIPO ROCCIOSO DI PICCOLE DIMENSIONI CHE NELLA STRAGRANDE MAGGIORANZA ORBITANO FRA MARTE E GIOVE MEDIAMENTE A 2,8 U.A. DAL SOLE;</a:t>
            </a:r>
          </a:p>
          <a:p>
            <a:pPr algn="just">
              <a:lnSpc>
                <a:spcPct val="100000"/>
              </a:lnSpc>
              <a:defRPr/>
            </a:pPr>
            <a:r>
              <a:rPr lang="it-IT" alt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IL PI</a:t>
            </a:r>
            <a:r>
              <a:rPr lang="en-US" alt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Ù GRANDE, </a:t>
            </a:r>
            <a:r>
              <a:rPr lang="en-US" altLang="it-IT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4 VESTA</a:t>
            </a:r>
            <a:r>
              <a:rPr lang="en-US" alt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, HA UN DIAMETRO MEDIO DI 530 KM;</a:t>
            </a:r>
          </a:p>
          <a:p>
            <a:pPr algn="just">
              <a:lnSpc>
                <a:spcPct val="100000"/>
              </a:lnSpc>
              <a:defRPr/>
            </a:pPr>
            <a:r>
              <a:rPr lang="it-IT" alt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 NE  CONOSCONO CIRCA </a:t>
            </a:r>
            <a:r>
              <a:rPr lang="it-IT" altLang="it-IT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1.200.000</a:t>
            </a:r>
            <a:r>
              <a:rPr lang="it-IT" alt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FINO AD UN DIAMETRO DI 50 METRI.</a:t>
            </a:r>
          </a:p>
          <a:p>
            <a:pPr algn="just">
              <a:lnSpc>
                <a:spcPct val="100000"/>
              </a:lnSpc>
              <a:defRPr/>
            </a:pPr>
            <a:r>
              <a:rPr lang="it-IT" alt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PROBABILMENTE DURANTE LE PRIME FASI DEL SISTEMA SOLARE, LE FORZE MAREALI DI GIOVE HANNO IMPEDITO L’AGGREGARSI IN UN UNICO PIANETA DI TUTTI QUESTI OGGETTI.</a:t>
            </a:r>
          </a:p>
          <a:p>
            <a:pPr algn="just">
              <a:lnSpc>
                <a:spcPct val="100000"/>
              </a:lnSpc>
              <a:defRPr/>
            </a:pPr>
            <a:r>
              <a:rPr lang="it-IT" alt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MASSA TOTALE DEGLI ASTEROIDI È DI 3 x 10</a:t>
            </a:r>
            <a:r>
              <a:rPr lang="it-IT" altLang="it-IT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 </a:t>
            </a:r>
            <a:r>
              <a:rPr lang="it-IT" alt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KG, PARI AL </a:t>
            </a:r>
            <a:r>
              <a:rPr lang="it-IT" alt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5%</a:t>
            </a:r>
            <a:r>
              <a:rPr lang="it-IT" alt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DELLA MASSA DELLA LUNA.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77FBFB3-B7D7-0C8D-58E9-A9078A177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909" y="5605607"/>
            <a:ext cx="978123" cy="101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77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21673" y="193964"/>
            <a:ext cx="11430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temperatura della superficie in base all’esposizione solare varia fra i </a:t>
            </a:r>
            <a:r>
              <a:rPr lang="it-IT" sz="32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-180 </a:t>
            </a:r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i </a:t>
            </a:r>
            <a:r>
              <a:rPr 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+430 </a:t>
            </a:r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gradi centigradi. Diversi fattori contribuiscono: la vicinanza al Sole, il periodo di rotazione abbastanza lento e la mancanza di atmosfera.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418" y="2456473"/>
            <a:ext cx="7698509" cy="420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7525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0FA929A6-76D0-CB95-86E7-17B2C43444EF}"/>
              </a:ext>
            </a:extLst>
          </p:cNvPr>
          <p:cNvSpPr txBox="1">
            <a:spLocks noChangeArrowheads="1"/>
          </p:cNvSpPr>
          <p:nvPr/>
        </p:nvSpPr>
        <p:spPr>
          <a:xfrm>
            <a:off x="190068" y="1583559"/>
            <a:ext cx="5905932" cy="1235142"/>
          </a:xfrm>
          <a:prstGeom prst="rect">
            <a:avLst/>
          </a:prstGeom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ct val="50000"/>
              </a:spcBef>
              <a:defRPr/>
            </a:pPr>
            <a:r>
              <a:rPr lang="it-IT" alt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POSIZIONE DELLA FASCIA PRINCIPALE (MAIN ASTEROIDS BELT) FRA LE ORBITE DI MARTE E GIOVE</a:t>
            </a:r>
          </a:p>
        </p:txBody>
      </p:sp>
      <p:pic>
        <p:nvPicPr>
          <p:cNvPr id="3" name="Picture 6" descr="troiani_Asteroid_Belt">
            <a:extLst>
              <a:ext uri="{FF2B5EF4-FFF2-40B4-BE49-F238E27FC236}">
                <a16:creationId xmlns:a16="http://schemas.microsoft.com/office/drawing/2014/main" id="{EDF9AED1-FE88-B4CE-64B8-00F1F7166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04344" y="171307"/>
            <a:ext cx="5905932" cy="656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4ACA6C6F-E95F-5CF5-2186-7E7E186B5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604" y="171307"/>
            <a:ext cx="5083609" cy="1235142"/>
          </a:xfrm>
          <a:prstGeom prst="rect">
            <a:avLst/>
          </a:prstGeom>
          <a:gradFill rotWithShape="1">
            <a:gsLst>
              <a:gs pos="0">
                <a:srgbClr val="FF33CC"/>
              </a:gs>
              <a:gs pos="100000">
                <a:srgbClr val="00FFFF"/>
              </a:gs>
            </a:gsLst>
            <a:lin ang="5400000" scaled="1"/>
          </a:gradFill>
          <a:ln w="19050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it-IT" altLang="it-IT" sz="32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ASTEROIDI DI FASCIA PRINCIPALE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71E4FE8-2BA2-F31D-651E-B4D6F6374219}"/>
              </a:ext>
            </a:extLst>
          </p:cNvPr>
          <p:cNvSpPr txBox="1"/>
          <p:nvPr/>
        </p:nvSpPr>
        <p:spPr>
          <a:xfrm>
            <a:off x="190068" y="3263317"/>
            <a:ext cx="579758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MAGGIOR PARTE DEI CORPI OCCUPA UNA ESTENSIONE DI CIRCA </a:t>
            </a:r>
            <a:r>
              <a:rPr lang="it-IT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 U.A.</a:t>
            </a:r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/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FASCIA NON HA UNA STRUTTURA OMOGENEA MA VI SONO DELLE ZONE PIÙ VUOTE: SONO QUELLE CHE ENTRANO IN RISONANZA GRAVITAZIONALE CON GIOVE.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A4B6ACE0-CBA4-75B2-D0F4-EDCC57807F47}"/>
              </a:ext>
            </a:extLst>
          </p:cNvPr>
          <p:cNvSpPr/>
          <p:nvPr/>
        </p:nvSpPr>
        <p:spPr>
          <a:xfrm>
            <a:off x="6954473" y="838899"/>
            <a:ext cx="4479721" cy="4639112"/>
          </a:xfrm>
          <a:prstGeom prst="ellipse">
            <a:avLst/>
          </a:prstGeom>
          <a:noFill/>
          <a:ln w="5715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7F825698-79A8-2795-DD5B-43E8A6EA3D8B}"/>
              </a:ext>
            </a:extLst>
          </p:cNvPr>
          <p:cNvSpPr/>
          <p:nvPr/>
        </p:nvSpPr>
        <p:spPr>
          <a:xfrm>
            <a:off x="8061820" y="1946246"/>
            <a:ext cx="2248250" cy="2290194"/>
          </a:xfrm>
          <a:prstGeom prst="ellipse">
            <a:avLst/>
          </a:prstGeom>
          <a:noFill/>
          <a:ln w="5715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6554261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8627262B-2665-AE8E-47F8-A3E0028997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121809"/>
              </p:ext>
            </p:extLst>
          </p:nvPr>
        </p:nvGraphicFramePr>
        <p:xfrm>
          <a:off x="166255" y="698206"/>
          <a:ext cx="11748654" cy="5903837"/>
        </p:xfrm>
        <a:graphic>
          <a:graphicData uri="http://schemas.openxmlformats.org/drawingml/2006/table">
            <a:tbl>
              <a:tblPr/>
              <a:tblGrid>
                <a:gridCol w="1413163">
                  <a:extLst>
                    <a:ext uri="{9D8B030D-6E8A-4147-A177-3AD203B41FA5}">
                      <a16:colId xmlns:a16="http://schemas.microsoft.com/office/drawing/2014/main" val="722359529"/>
                    </a:ext>
                  </a:extLst>
                </a:gridCol>
                <a:gridCol w="2119746">
                  <a:extLst>
                    <a:ext uri="{9D8B030D-6E8A-4147-A177-3AD203B41FA5}">
                      <a16:colId xmlns:a16="http://schemas.microsoft.com/office/drawing/2014/main" val="4162071625"/>
                    </a:ext>
                  </a:extLst>
                </a:gridCol>
                <a:gridCol w="2382981">
                  <a:extLst>
                    <a:ext uri="{9D8B030D-6E8A-4147-A177-3AD203B41FA5}">
                      <a16:colId xmlns:a16="http://schemas.microsoft.com/office/drawing/2014/main" val="1276379376"/>
                    </a:ext>
                  </a:extLst>
                </a:gridCol>
                <a:gridCol w="2715491">
                  <a:extLst>
                    <a:ext uri="{9D8B030D-6E8A-4147-A177-3AD203B41FA5}">
                      <a16:colId xmlns:a16="http://schemas.microsoft.com/office/drawing/2014/main" val="2487222965"/>
                    </a:ext>
                  </a:extLst>
                </a:gridCol>
                <a:gridCol w="3117273">
                  <a:extLst>
                    <a:ext uri="{9D8B030D-6E8A-4147-A177-3AD203B41FA5}">
                      <a16:colId xmlns:a16="http://schemas.microsoft.com/office/drawing/2014/main" val="2335391193"/>
                    </a:ext>
                  </a:extLst>
                </a:gridCol>
              </a:tblGrid>
              <a:tr h="503837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NUMERO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NOME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DIMENSIONI (KM)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DISTANZA SOLE (U.A.)</a:t>
                      </a:r>
                      <a:endParaRPr lang="it-IT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NOTE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14059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VESTA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578 × 560 × 458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2,361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55868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PALLADE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570 × 525 × 500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2,773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66165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IGEA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407,1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3,137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27922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SILVIA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384 × 264 × 232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3,490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TRIPLO: ROMOLO,</a:t>
                      </a:r>
                      <a:r>
                        <a:rPr lang="it-IT" sz="1800" b="1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REMO</a:t>
                      </a:r>
                      <a:endParaRPr lang="it-IT" sz="18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74606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511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DAVIDA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326,1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3,167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endParaRPr lang="it-IT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171263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704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INTERAMNIA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316,6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3,063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50036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EUROPA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302,5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3,100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97280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GIUNONE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290 × 240 × 190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2,668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14688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EUFROSINE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255,9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3,150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33267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EUNOMIA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255,3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2,646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33318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PSICHE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253,2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2,921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59150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CIBELE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237,3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3,434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917700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324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BAMBERGA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229,4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2,683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43116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451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PATIENTIA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225,0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3,060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413577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532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ERCOLINA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225,0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2,772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635378"/>
                  </a:ext>
                </a:extLst>
              </a:tr>
            </a:tbl>
          </a:graphicData>
        </a:graphic>
      </p:graphicFrame>
      <p:sp>
        <p:nvSpPr>
          <p:cNvPr id="3" name="Rettangolo 2">
            <a:extLst>
              <a:ext uri="{FF2B5EF4-FFF2-40B4-BE49-F238E27FC236}">
                <a16:creationId xmlns:a16="http://schemas.microsoft.com/office/drawing/2014/main" id="{D008D10E-425B-FD0F-AB51-8A9D0C2EB1B6}"/>
              </a:ext>
            </a:extLst>
          </p:cNvPr>
          <p:cNvSpPr/>
          <p:nvPr/>
        </p:nvSpPr>
        <p:spPr>
          <a:xfrm>
            <a:off x="166255" y="125701"/>
            <a:ext cx="117486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alt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MAGGIORI ASTEROIDI DELLA FASCIA PRINCIPALE (&gt; 200 KM)</a:t>
            </a:r>
            <a:endParaRPr lang="it-IT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0D53C7F-BB17-3F17-3176-366264BF31D6}"/>
              </a:ext>
            </a:extLst>
          </p:cNvPr>
          <p:cNvSpPr txBox="1"/>
          <p:nvPr/>
        </p:nvSpPr>
        <p:spPr>
          <a:xfrm>
            <a:off x="11249891" y="180109"/>
            <a:ext cx="665018" cy="40011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583917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54604CDA-A4B3-E5E9-9077-7AB9923F36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829661"/>
              </p:ext>
            </p:extLst>
          </p:nvPr>
        </p:nvGraphicFramePr>
        <p:xfrm>
          <a:off x="166255" y="698206"/>
          <a:ext cx="11748654" cy="5972261"/>
        </p:xfrm>
        <a:graphic>
          <a:graphicData uri="http://schemas.openxmlformats.org/drawingml/2006/table">
            <a:tbl>
              <a:tblPr/>
              <a:tblGrid>
                <a:gridCol w="1413163">
                  <a:extLst>
                    <a:ext uri="{9D8B030D-6E8A-4147-A177-3AD203B41FA5}">
                      <a16:colId xmlns:a16="http://schemas.microsoft.com/office/drawing/2014/main" val="722359529"/>
                    </a:ext>
                  </a:extLst>
                </a:gridCol>
                <a:gridCol w="2119746">
                  <a:extLst>
                    <a:ext uri="{9D8B030D-6E8A-4147-A177-3AD203B41FA5}">
                      <a16:colId xmlns:a16="http://schemas.microsoft.com/office/drawing/2014/main" val="4162071625"/>
                    </a:ext>
                  </a:extLst>
                </a:gridCol>
                <a:gridCol w="2382981">
                  <a:extLst>
                    <a:ext uri="{9D8B030D-6E8A-4147-A177-3AD203B41FA5}">
                      <a16:colId xmlns:a16="http://schemas.microsoft.com/office/drawing/2014/main" val="1276379376"/>
                    </a:ext>
                  </a:extLst>
                </a:gridCol>
                <a:gridCol w="2715491">
                  <a:extLst>
                    <a:ext uri="{9D8B030D-6E8A-4147-A177-3AD203B41FA5}">
                      <a16:colId xmlns:a16="http://schemas.microsoft.com/office/drawing/2014/main" val="2487222965"/>
                    </a:ext>
                  </a:extLst>
                </a:gridCol>
                <a:gridCol w="3117273">
                  <a:extLst>
                    <a:ext uri="{9D8B030D-6E8A-4147-A177-3AD203B41FA5}">
                      <a16:colId xmlns:a16="http://schemas.microsoft.com/office/drawing/2014/main" val="2335391193"/>
                    </a:ext>
                  </a:extLst>
                </a:gridCol>
              </a:tblGrid>
              <a:tr h="503837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NUMERO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NOME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DIMENSIONI (KM)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DISTANZA SOLE (U.A.)</a:t>
                      </a:r>
                      <a:endParaRPr lang="it-IT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NOTE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14059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CAMILLA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222,6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3,478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55868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DORI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221,8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3,109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66165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EGERIA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217x196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2,576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endParaRPr lang="it-IT" sz="18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27922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EUGENIA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214,6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2,72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TRIPLO: PETIT PRINCE,</a:t>
                      </a:r>
                      <a:r>
                        <a:rPr lang="it-IT" sz="1800" b="1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S2004 (45) 1</a:t>
                      </a:r>
                      <a:endParaRPr lang="it-IT" sz="18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74606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ANFITRITE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212,2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2,556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endParaRPr lang="it-IT" sz="18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50036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ERMIONE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209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3,446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97280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423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DIOTIMA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208,8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3,066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14688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AURORA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204,9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3,165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33267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TISBE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200,6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2,768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33318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59150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624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ETTORE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370 × 195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5,222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TROIANO DI GIOVE</a:t>
                      </a:r>
                    </a:p>
                    <a:p>
                      <a:pPr marL="108000" lvl="1"/>
                      <a:r>
                        <a:rPr lang="it-IT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SCAMANDRIO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917700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it-IT" sz="18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endParaRPr lang="it-IT" sz="18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endParaRPr lang="it-IT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43116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10199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CARICLO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248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CENTAURO</a:t>
                      </a: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413577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it-IT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endParaRPr lang="it-IT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endParaRPr lang="it-IT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/>
                      <a:endParaRPr lang="it-IT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85" marR="12785" marT="12786" marB="127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635378"/>
                  </a:ext>
                </a:extLst>
              </a:tr>
            </a:tbl>
          </a:graphicData>
        </a:graphic>
      </p:graphicFrame>
      <p:sp>
        <p:nvSpPr>
          <p:cNvPr id="3" name="Rettangolo 2">
            <a:extLst>
              <a:ext uri="{FF2B5EF4-FFF2-40B4-BE49-F238E27FC236}">
                <a16:creationId xmlns:a16="http://schemas.microsoft.com/office/drawing/2014/main" id="{B229CB7B-689D-677F-1CEA-1A764E77AD9D}"/>
              </a:ext>
            </a:extLst>
          </p:cNvPr>
          <p:cNvSpPr/>
          <p:nvPr/>
        </p:nvSpPr>
        <p:spPr>
          <a:xfrm>
            <a:off x="166255" y="125701"/>
            <a:ext cx="117486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alt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MAGGIORI ASTEROIDI DELLA FASCIA PRINCIPALE (&gt; 200 KM)</a:t>
            </a:r>
            <a:endParaRPr lang="it-IT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FD6F71C-3455-87F4-3D3A-E1423278B811}"/>
              </a:ext>
            </a:extLst>
          </p:cNvPr>
          <p:cNvSpPr txBox="1"/>
          <p:nvPr/>
        </p:nvSpPr>
        <p:spPr>
          <a:xfrm>
            <a:off x="11249891" y="180109"/>
            <a:ext cx="665018" cy="40011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5531064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38EFA742-E303-FB63-664B-63F0639DE3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73003"/>
              </p:ext>
            </p:extLst>
          </p:nvPr>
        </p:nvGraphicFramePr>
        <p:xfrm>
          <a:off x="658368" y="458585"/>
          <a:ext cx="10390631" cy="569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3370">
                  <a:extLst>
                    <a:ext uri="{9D8B030D-6E8A-4147-A177-3AD203B41FA5}">
                      <a16:colId xmlns:a16="http://schemas.microsoft.com/office/drawing/2014/main" val="1346270484"/>
                    </a:ext>
                  </a:extLst>
                </a:gridCol>
                <a:gridCol w="3691862">
                  <a:extLst>
                    <a:ext uri="{9D8B030D-6E8A-4147-A177-3AD203B41FA5}">
                      <a16:colId xmlns:a16="http://schemas.microsoft.com/office/drawing/2014/main" val="3904833643"/>
                    </a:ext>
                  </a:extLst>
                </a:gridCol>
                <a:gridCol w="1984248">
                  <a:extLst>
                    <a:ext uri="{9D8B030D-6E8A-4147-A177-3AD203B41FA5}">
                      <a16:colId xmlns:a16="http://schemas.microsoft.com/office/drawing/2014/main" val="680012047"/>
                    </a:ext>
                  </a:extLst>
                </a:gridCol>
                <a:gridCol w="3121151">
                  <a:extLst>
                    <a:ext uri="{9D8B030D-6E8A-4147-A177-3AD203B41FA5}">
                      <a16:colId xmlns:a16="http://schemas.microsoft.com/office/drawing/2014/main" val="3472789106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NUMERO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SONDA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625574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951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GASPRA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1991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GALILEO</a:t>
                      </a:r>
                      <a:endParaRPr lang="it-IT" sz="1600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683954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243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IDA / DACTYL 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1993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GALILEO</a:t>
                      </a:r>
                      <a:endParaRPr lang="it-IT" sz="1600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01735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253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MATILDE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1997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NEAR-SHOEMAKER</a:t>
                      </a:r>
                      <a:endParaRPr lang="it-IT" sz="1600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61205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9969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BRAILLE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1999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DEEP SPACE 1</a:t>
                      </a:r>
                      <a:endParaRPr lang="it-IT" sz="1600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0342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433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EROS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2000 - 2001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NEAR-SHOEMAKER</a:t>
                      </a:r>
                      <a:endParaRPr lang="it-IT" sz="1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55200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5535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ANNEFRANK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2002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STARDUST</a:t>
                      </a:r>
                      <a:endParaRPr lang="it-IT" sz="1600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18631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25143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ITOKAWA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2005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HAYABUSA</a:t>
                      </a:r>
                      <a:endParaRPr lang="it-IT" sz="1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52600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2847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Š</a:t>
                      </a:r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TEINS 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2008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ROSETTA</a:t>
                      </a:r>
                      <a:endParaRPr lang="it-IT" sz="1600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081209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LUTETIA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ROSETTA</a:t>
                      </a:r>
                      <a:endParaRPr lang="it-IT" sz="1600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97443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VESTA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2011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DAWN</a:t>
                      </a:r>
                      <a:endParaRPr lang="it-IT" sz="1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150866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4179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TOUTATIS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CHANG’E 2</a:t>
                      </a:r>
                      <a:endParaRPr lang="it-IT" sz="1600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53737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162173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RYUGU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HAYABUSA 2</a:t>
                      </a:r>
                      <a:endParaRPr lang="it-IT" sz="1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13078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101955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BENNU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OSIRIS-</a:t>
                      </a:r>
                      <a:r>
                        <a:rPr lang="it-IT" altLang="it-IT" sz="16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REx</a:t>
                      </a:r>
                      <a:endParaRPr lang="it-IT" sz="1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12070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65803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DIDYMOS / DIMORPHOS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DART</a:t>
                      </a:r>
                      <a:endParaRPr lang="it-IT" sz="1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785699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152830</a:t>
                      </a:r>
                      <a:endParaRPr lang="it-IT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DINKISESH / SELAM</a:t>
                      </a:r>
                      <a:endParaRPr lang="it-IT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LUCY</a:t>
                      </a:r>
                      <a:endParaRPr lang="it-IT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53353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52246</a:t>
                      </a:r>
                      <a:endParaRPr lang="it-IT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DONALDJOHANSON</a:t>
                      </a:r>
                      <a:endParaRPr lang="it-IT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it-IT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LUCY</a:t>
                      </a:r>
                      <a:endParaRPr lang="it-IT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706251"/>
                  </a:ext>
                </a:extLst>
              </a:tr>
            </a:tbl>
          </a:graphicData>
        </a:graphic>
      </p:graphicFrame>
      <p:sp>
        <p:nvSpPr>
          <p:cNvPr id="3" name="Rectangle 9">
            <a:extLst>
              <a:ext uri="{FF2B5EF4-FFF2-40B4-BE49-F238E27FC236}">
                <a16:creationId xmlns:a16="http://schemas.microsoft.com/office/drawing/2014/main" id="{5E449051-F276-AF9F-9D6A-654092B5FCE3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3883"/>
            <a:ext cx="12192000" cy="48127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it-IT" alt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16 ASTEROIDI DELLA FASCIA PRINCIPALE AVVICINATI DALLE SONDE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C787EB8-EC42-96E4-A583-6D839CDCF235}"/>
              </a:ext>
            </a:extLst>
          </p:cNvPr>
          <p:cNvSpPr txBox="1"/>
          <p:nvPr/>
        </p:nvSpPr>
        <p:spPr>
          <a:xfrm>
            <a:off x="658368" y="6408006"/>
            <a:ext cx="292330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OBIETTIVO MISSIONE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23F499B-0CAB-D18F-BF1D-548285937EFB}"/>
              </a:ext>
            </a:extLst>
          </p:cNvPr>
          <p:cNvSpPr txBox="1"/>
          <p:nvPr/>
        </p:nvSpPr>
        <p:spPr>
          <a:xfrm>
            <a:off x="5926141" y="6377279"/>
            <a:ext cx="5122858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MISSIONE DIRETTA AD ALTRO OBIETTIVO</a:t>
            </a:r>
          </a:p>
        </p:txBody>
      </p:sp>
    </p:spTree>
    <p:extLst>
      <p:ext uri="{BB962C8B-B14F-4D97-AF65-F5344CB8AC3E}">
        <p14:creationId xmlns:p14="http://schemas.microsoft.com/office/powerpoint/2010/main" val="244457690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32D66E4-DF59-7D8E-E064-2AE0ED5B686B}"/>
              </a:ext>
            </a:extLst>
          </p:cNvPr>
          <p:cNvSpPr txBox="1">
            <a:spLocks noChangeArrowheads="1"/>
          </p:cNvSpPr>
          <p:nvPr/>
        </p:nvSpPr>
        <p:spPr>
          <a:xfrm>
            <a:off x="2084099" y="89783"/>
            <a:ext cx="8112846" cy="5909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alt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RAGGIUNTO DALLA SONDA DAWN IL 15 LUGLIO 2011</a:t>
            </a:r>
          </a:p>
        </p:txBody>
      </p:sp>
      <p:pic>
        <p:nvPicPr>
          <p:cNvPr id="3" name="Picture 7" descr="vesta_dawn_lug 2011">
            <a:extLst>
              <a:ext uri="{FF2B5EF4-FFF2-40B4-BE49-F238E27FC236}">
                <a16:creationId xmlns:a16="http://schemas.microsoft.com/office/drawing/2014/main" id="{E03171E3-13BF-7FC6-AC58-662017D04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457" y="1693631"/>
            <a:ext cx="4931569" cy="4931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vesta_dawn-image-070911-43_full">
            <a:extLst>
              <a:ext uri="{FF2B5EF4-FFF2-40B4-BE49-F238E27FC236}">
                <a16:creationId xmlns:a16="http://schemas.microsoft.com/office/drawing/2014/main" id="{34790585-51F4-B306-76E4-3E05027C3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889" y="1611364"/>
            <a:ext cx="5417848" cy="509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14">
            <a:extLst>
              <a:ext uri="{FF2B5EF4-FFF2-40B4-BE49-F238E27FC236}">
                <a16:creationId xmlns:a16="http://schemas.microsoft.com/office/drawing/2014/main" id="{B16FDC3B-B1FA-39ED-AFFE-CEA359DC3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1467" y="549694"/>
            <a:ext cx="5542539" cy="861774"/>
          </a:xfrm>
          <a:prstGeom prst="rect">
            <a:avLst/>
          </a:prstGeom>
          <a:solidFill>
            <a:srgbClr val="0066FF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DIMENSIONI: 578x560x458 KM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IL MAGGIORE DELLA FASCIA  PRINCIPALE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FDDAAEB-4B80-1402-2756-4BBA222CEB34}"/>
              </a:ext>
            </a:extLst>
          </p:cNvPr>
          <p:cNvSpPr txBox="1"/>
          <p:nvPr/>
        </p:nvSpPr>
        <p:spPr>
          <a:xfrm>
            <a:off x="179388" y="150534"/>
            <a:ext cx="1787236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alt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 VESTA</a:t>
            </a: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82481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vesta polo sud">
            <a:extLst>
              <a:ext uri="{FF2B5EF4-FFF2-40B4-BE49-F238E27FC236}">
                <a16:creationId xmlns:a16="http://schemas.microsoft.com/office/drawing/2014/main" id="{7D320B03-7999-F911-0F3F-0E2B3BD3D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906" y="92279"/>
            <a:ext cx="5209362" cy="358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vestaslide_dawn_900">
            <a:extLst>
              <a:ext uri="{FF2B5EF4-FFF2-40B4-BE49-F238E27FC236}">
                <a16:creationId xmlns:a16="http://schemas.microsoft.com/office/drawing/2014/main" id="{A874981A-24E7-C6B5-EC83-4E2C9FF5C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734" y="864066"/>
            <a:ext cx="6438748" cy="57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5067BCD-9208-1288-D199-E09BD7FDEF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41813" y="3850102"/>
            <a:ext cx="5483455" cy="291600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E7355060-F1C2-D12C-7A2A-1B5CCC0FE878}"/>
              </a:ext>
            </a:extLst>
          </p:cNvPr>
          <p:cNvSpPr txBox="1">
            <a:spLocks noChangeArrowheads="1"/>
          </p:cNvSpPr>
          <p:nvPr/>
        </p:nvSpPr>
        <p:spPr>
          <a:xfrm>
            <a:off x="167780" y="91898"/>
            <a:ext cx="6392412" cy="6699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it-IT" altLang="it-IT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IMMAGINI RAVVICINATE DI 4 VESTA EFFETTUATE DALLA SONDA DAWN</a:t>
            </a:r>
          </a:p>
        </p:txBody>
      </p:sp>
    </p:spTree>
    <p:extLst>
      <p:ext uri="{BB962C8B-B14F-4D97-AF65-F5344CB8AC3E}">
        <p14:creationId xmlns:p14="http://schemas.microsoft.com/office/powerpoint/2010/main" val="350436709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951gaspra_galileo_27">
            <a:extLst>
              <a:ext uri="{FF2B5EF4-FFF2-40B4-BE49-F238E27FC236}">
                <a16:creationId xmlns:a16="http://schemas.microsoft.com/office/drawing/2014/main" id="{E58FD1C9-C4FE-9726-0F2A-6BCDA19D2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179" y="94061"/>
            <a:ext cx="232462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13" descr="ast-ida_dactyl">
            <a:extLst>
              <a:ext uri="{FF2B5EF4-FFF2-40B4-BE49-F238E27FC236}">
                <a16:creationId xmlns:a16="http://schemas.microsoft.com/office/drawing/2014/main" id="{3B986B96-FD90-3754-1D2A-B2D329ABA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0673" y="94061"/>
            <a:ext cx="4574931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id="{B5147FF6-8858-6F94-D602-7F0BA8FE3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6025" y="1957865"/>
            <a:ext cx="3671887" cy="36933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243 IDA E DACTYL (1993)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92E7EC2-4A1A-8DAF-0B94-87D5AA996046}"/>
              </a:ext>
            </a:extLst>
          </p:cNvPr>
          <p:cNvSpPr txBox="1"/>
          <p:nvPr/>
        </p:nvSpPr>
        <p:spPr>
          <a:xfrm>
            <a:off x="80123" y="1949476"/>
            <a:ext cx="2566298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alt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951 GASPRA (1991)</a:t>
            </a:r>
            <a:endParaRPr lang="it-IT" dirty="0"/>
          </a:p>
        </p:txBody>
      </p:sp>
      <p:pic>
        <p:nvPicPr>
          <p:cNvPr id="6" name="Picture 5" descr="Matilde">
            <a:extLst>
              <a:ext uri="{FF2B5EF4-FFF2-40B4-BE49-F238E27FC236}">
                <a16:creationId xmlns:a16="http://schemas.microsoft.com/office/drawing/2014/main" id="{DA6AF7C5-B895-EFBC-FB0A-B86E90150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696" y="94061"/>
            <a:ext cx="2497331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1243EE4-3BDF-1275-6523-C73B722D12C4}"/>
              </a:ext>
            </a:extLst>
          </p:cNvPr>
          <p:cNvSpPr txBox="1"/>
          <p:nvPr/>
        </p:nvSpPr>
        <p:spPr>
          <a:xfrm>
            <a:off x="6617516" y="1962015"/>
            <a:ext cx="2639313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alt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253 MATILDE (1997)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6" descr="9969braille_5">
            <a:extLst>
              <a:ext uri="{FF2B5EF4-FFF2-40B4-BE49-F238E27FC236}">
                <a16:creationId xmlns:a16="http://schemas.microsoft.com/office/drawing/2014/main" id="{F23C1C75-686F-6A48-6087-097598F6D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31839" y="103969"/>
            <a:ext cx="236293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D082527-DDD2-C9A3-1623-788F97BAA80F}"/>
              </a:ext>
            </a:extLst>
          </p:cNvPr>
          <p:cNvSpPr txBox="1"/>
          <p:nvPr/>
        </p:nvSpPr>
        <p:spPr>
          <a:xfrm>
            <a:off x="9326312" y="1949476"/>
            <a:ext cx="2785565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alt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9969 BRAILLE (1999)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4" descr="asteroid 433 eros">
            <a:extLst>
              <a:ext uri="{FF2B5EF4-FFF2-40B4-BE49-F238E27FC236}">
                <a16:creationId xmlns:a16="http://schemas.microsoft.com/office/drawing/2014/main" id="{FAF75C87-39B3-0127-005B-0D52BCEB3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369" y="2374223"/>
            <a:ext cx="163623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2906185-19D6-82E3-3CFA-6A32011B89E7}"/>
              </a:ext>
            </a:extLst>
          </p:cNvPr>
          <p:cNvSpPr txBox="1"/>
          <p:nvPr/>
        </p:nvSpPr>
        <p:spPr>
          <a:xfrm>
            <a:off x="118179" y="4201297"/>
            <a:ext cx="2239127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alt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433 EROS (2001)</a:t>
            </a:r>
          </a:p>
        </p:txBody>
      </p:sp>
      <p:pic>
        <p:nvPicPr>
          <p:cNvPr id="12" name="Picture 6" descr="5535_annerank_fbest">
            <a:extLst>
              <a:ext uri="{FF2B5EF4-FFF2-40B4-BE49-F238E27FC236}">
                <a16:creationId xmlns:a16="http://schemas.microsoft.com/office/drawing/2014/main" id="{D462537B-7736-A3E8-F171-2AF4E9CC3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5313" y="2374223"/>
            <a:ext cx="218560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98D446E-79B8-49DB-E78D-8A1F31205F87}"/>
              </a:ext>
            </a:extLst>
          </p:cNvPr>
          <p:cNvSpPr txBox="1"/>
          <p:nvPr/>
        </p:nvSpPr>
        <p:spPr>
          <a:xfrm>
            <a:off x="2496073" y="4212768"/>
            <a:ext cx="3244081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alt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5535 ANNEFRANK (2002)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6" descr="itokawa_25143_tipoapollo">
            <a:extLst>
              <a:ext uri="{FF2B5EF4-FFF2-40B4-BE49-F238E27FC236}">
                <a16:creationId xmlns:a16="http://schemas.microsoft.com/office/drawing/2014/main" id="{DFE38384-7A3B-3CD3-02D3-D337906EE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69431" y="2374223"/>
            <a:ext cx="343408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0CA3AFF-E02D-600F-E595-372110522C3C}"/>
              </a:ext>
            </a:extLst>
          </p:cNvPr>
          <p:cNvSpPr txBox="1"/>
          <p:nvPr/>
        </p:nvSpPr>
        <p:spPr>
          <a:xfrm>
            <a:off x="5893007" y="4221249"/>
            <a:ext cx="3300123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alt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25143 ITOKAWA (2005)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5" descr="2867_steins">
            <a:extLst>
              <a:ext uri="{FF2B5EF4-FFF2-40B4-BE49-F238E27FC236}">
                <a16:creationId xmlns:a16="http://schemas.microsoft.com/office/drawing/2014/main" id="{09A678E3-A27F-8B11-1D32-4C49A4179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30002" y="2374223"/>
            <a:ext cx="237136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636B2D6-FA77-925C-C300-FA4949A29D08}"/>
              </a:ext>
            </a:extLst>
          </p:cNvPr>
          <p:cNvSpPr txBox="1"/>
          <p:nvPr/>
        </p:nvSpPr>
        <p:spPr>
          <a:xfrm>
            <a:off x="9406431" y="4229638"/>
            <a:ext cx="2618509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2867 ŠTEINS (2008)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6" descr="21 lutetia_globe_lg">
            <a:extLst>
              <a:ext uri="{FF2B5EF4-FFF2-40B4-BE49-F238E27FC236}">
                <a16:creationId xmlns:a16="http://schemas.microsoft.com/office/drawing/2014/main" id="{5FFFED03-0534-E1B8-EDC5-F27A0C52F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833" y="4604789"/>
            <a:ext cx="170087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5010587-A9C4-C6A5-7FEC-52A2FDAA210E}"/>
              </a:ext>
            </a:extLst>
          </p:cNvPr>
          <p:cNvSpPr txBox="1"/>
          <p:nvPr/>
        </p:nvSpPr>
        <p:spPr>
          <a:xfrm>
            <a:off x="102851" y="6404789"/>
            <a:ext cx="2355274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21 LUTETIA (2010)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0" descr="4179 toutatis_chang_e_2">
            <a:extLst>
              <a:ext uri="{FF2B5EF4-FFF2-40B4-BE49-F238E27FC236}">
                <a16:creationId xmlns:a16="http://schemas.microsoft.com/office/drawing/2014/main" id="{EF21EDDB-CB70-C11B-7FAC-9D5809E95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760" y="4620645"/>
            <a:ext cx="2101519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5490A5C-F3A8-3BE8-6A9A-0470A9542E2F}"/>
              </a:ext>
            </a:extLst>
          </p:cNvPr>
          <p:cNvSpPr txBox="1"/>
          <p:nvPr/>
        </p:nvSpPr>
        <p:spPr>
          <a:xfrm>
            <a:off x="2830700" y="6406521"/>
            <a:ext cx="2909454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alt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4179 TOUTATIS (2012)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56A8C40C-13D9-8C28-1544-D7F3D6741E1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026" y="4637607"/>
            <a:ext cx="1800000" cy="1800000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FEC489BF-5F8F-2174-5D3D-D2EEB4F62623}"/>
              </a:ext>
            </a:extLst>
          </p:cNvPr>
          <p:cNvSpPr txBox="1"/>
          <p:nvPr/>
        </p:nvSpPr>
        <p:spPr>
          <a:xfrm>
            <a:off x="6018992" y="6412704"/>
            <a:ext cx="2648872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alt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162173 RYUGU (2018)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Segnaposto contenuto 3">
            <a:extLst>
              <a:ext uri="{FF2B5EF4-FFF2-40B4-BE49-F238E27FC236}">
                <a16:creationId xmlns:a16="http://schemas.microsoft.com/office/drawing/2014/main" id="{31F39A19-1F85-EA93-732D-651F5C57980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61300" y="4612704"/>
            <a:ext cx="1903425" cy="1800000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EAA35FDD-3C45-F75C-3A06-4FF0987108DF}"/>
              </a:ext>
            </a:extLst>
          </p:cNvPr>
          <p:cNvSpPr txBox="1"/>
          <p:nvPr/>
        </p:nvSpPr>
        <p:spPr>
          <a:xfrm>
            <a:off x="8907834" y="6420645"/>
            <a:ext cx="2867891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101955 BENNU (2018)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58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  <p:bldP spid="24" grpId="0" animBg="1"/>
      <p:bldP spid="26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E0F6EF7-F342-5654-C0AC-53359A37DD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88" y="111628"/>
            <a:ext cx="3724604" cy="37440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07C65C8-33CD-95F2-F030-EA59B2D1A00C}"/>
              </a:ext>
            </a:extLst>
          </p:cNvPr>
          <p:cNvSpPr txBox="1"/>
          <p:nvPr/>
        </p:nvSpPr>
        <p:spPr>
          <a:xfrm>
            <a:off x="184588" y="3948714"/>
            <a:ext cx="4722204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altLang="it-IT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65803 DIDYMOS / DIMORPHOS (2022)</a:t>
            </a: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86E6D44-58AE-CD58-CFE7-BB2D6F4A1814}"/>
              </a:ext>
            </a:extLst>
          </p:cNvPr>
          <p:cNvSpPr txBox="1"/>
          <p:nvPr/>
        </p:nvSpPr>
        <p:spPr>
          <a:xfrm>
            <a:off x="6486469" y="2515830"/>
            <a:ext cx="4411133" cy="6463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alt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152830</a:t>
            </a:r>
            <a:r>
              <a:rPr lang="it-IT" alt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DINKISESH / SELAM (2023)</a:t>
            </a:r>
          </a:p>
          <a:p>
            <a:pPr algn="ctr"/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[il satellite SELAM è doppio]</a:t>
            </a:r>
            <a:endParaRPr lang="it-IT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C955C594-30B5-DE89-78CE-C5DA7A3C50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809" y="219108"/>
            <a:ext cx="6182658" cy="2088000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DE80CB02-4A9F-8387-4AD2-2989B37A2A7B}"/>
              </a:ext>
            </a:extLst>
          </p:cNvPr>
          <p:cNvSpPr txBox="1"/>
          <p:nvPr/>
        </p:nvSpPr>
        <p:spPr>
          <a:xfrm>
            <a:off x="6227526" y="6251488"/>
            <a:ext cx="4733222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altLang="it-IT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52246 DONALDJOHANSON (</a:t>
            </a:r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20.4.2025)</a:t>
            </a:r>
            <a:endParaRPr lang="it-IT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DB2F344-2300-6312-B12A-F78F35D03D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410" y="3915665"/>
            <a:ext cx="2945455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25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687589F-5A2B-1147-70B6-5358B94E3A1D}"/>
              </a:ext>
            </a:extLst>
          </p:cNvPr>
          <p:cNvSpPr txBox="1"/>
          <p:nvPr/>
        </p:nvSpPr>
        <p:spPr>
          <a:xfrm>
            <a:off x="284020" y="435945"/>
            <a:ext cx="4971374" cy="120032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 OTTOBRE 2020</a:t>
            </a:r>
          </a:p>
          <a:p>
            <a:pPr algn="ctr"/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IL «TOUCH &amp; GO» DELLA OSIRIS-</a:t>
            </a:r>
            <a:r>
              <a:rPr lang="it-IT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REx</a:t>
            </a:r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SU 101955 BENNU </a:t>
            </a:r>
          </a:p>
        </p:txBody>
      </p:sp>
      <p:pic>
        <p:nvPicPr>
          <p:cNvPr id="3" name="OSIRIS-REx Aftermath of Sample Collection at Asteroid Bennu- SamCam View">
            <a:hlinkClick r:id="" action="ppaction://media"/>
            <a:extLst>
              <a:ext uri="{FF2B5EF4-FFF2-40B4-BE49-F238E27FC236}">
                <a16:creationId xmlns:a16="http://schemas.microsoft.com/office/drawing/2014/main" id="{B00A9926-6B7F-614B-9A1C-39A2DAAD77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3CE00CD-2EC6-C7CD-4698-3D1B832FB959}"/>
              </a:ext>
            </a:extLst>
          </p:cNvPr>
          <p:cNvSpPr txBox="1"/>
          <p:nvPr/>
        </p:nvSpPr>
        <p:spPr>
          <a:xfrm>
            <a:off x="284020" y="4132010"/>
            <a:ext cx="4689764" cy="95410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È RIENTRATO NEL SETTEMBRE 2023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DEAE6DD-2702-0663-C2FA-A9682A8619E1}"/>
              </a:ext>
            </a:extLst>
          </p:cNvPr>
          <p:cNvSpPr txBox="1"/>
          <p:nvPr/>
        </p:nvSpPr>
        <p:spPr>
          <a:xfrm>
            <a:off x="284020" y="2244176"/>
            <a:ext cx="4689764" cy="156966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TESTA DEL BRACCIO HA RACCOLTO E RIPORTATO A TERRA 60 GRAMMI DI TERRICCIO</a:t>
            </a:r>
          </a:p>
        </p:txBody>
      </p:sp>
    </p:spTree>
    <p:extLst>
      <p:ext uri="{BB962C8B-B14F-4D97-AF65-F5344CB8AC3E}">
        <p14:creationId xmlns:p14="http://schemas.microsoft.com/office/powerpoint/2010/main" val="64208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00A44AD-9024-0721-4984-85A6CF068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521" y="2312472"/>
            <a:ext cx="4726349" cy="2160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1D22F4B-D654-A991-8765-8FC81B7312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64" y="71717"/>
            <a:ext cx="5158714" cy="2160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5BE5B2F-E191-F08A-C038-B0D1FC87D7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878" y="4553227"/>
            <a:ext cx="4992510" cy="21600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730C274-D6C5-0C10-4164-09480D12A7A9}"/>
              </a:ext>
            </a:extLst>
          </p:cNvPr>
          <p:cNvSpPr txBox="1"/>
          <p:nvPr/>
        </p:nvSpPr>
        <p:spPr>
          <a:xfrm>
            <a:off x="5943600" y="243776"/>
            <a:ext cx="5266267" cy="181588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CIRCOLARI DEL MPC CHE ASSEGNANO I NOMI DEFINITIVI A 3 ASTEROIDI DELLA FASCIA PRINCIPALE SCOPERTI DALL’</a:t>
            </a:r>
            <a:r>
              <a:rPr lang="it-IT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AFAM</a:t>
            </a:r>
          </a:p>
        </p:txBody>
      </p:sp>
    </p:spTree>
    <p:extLst>
      <p:ext uri="{BB962C8B-B14F-4D97-AF65-F5344CB8AC3E}">
        <p14:creationId xmlns:p14="http://schemas.microsoft.com/office/powerpoint/2010/main" val="3607572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7126</TotalTime>
  <Words>4743</Words>
  <Application>Microsoft Office PowerPoint</Application>
  <PresentationFormat>Widescreen</PresentationFormat>
  <Paragraphs>887</Paragraphs>
  <Slides>111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111</vt:i4>
      </vt:variant>
    </vt:vector>
  </HeadingPairs>
  <TitlesOfParts>
    <vt:vector size="121" baseType="lpstr">
      <vt:lpstr>Arial</vt:lpstr>
      <vt:lpstr>Arial Black</vt:lpstr>
      <vt:lpstr>Arial Rounded MT Bold</vt:lpstr>
      <vt:lpstr>Calibri</vt:lpstr>
      <vt:lpstr>Calibri Light</vt:lpstr>
      <vt:lpstr>Garamond</vt:lpstr>
      <vt:lpstr>Impact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GLOSSARIO STELLARE</dc:title>
  <dc:creator>user</dc:creator>
  <cp:lastModifiedBy>paolo corelli</cp:lastModifiedBy>
  <cp:revision>555</cp:revision>
  <dcterms:created xsi:type="dcterms:W3CDTF">2019-11-15T22:25:07Z</dcterms:created>
  <dcterms:modified xsi:type="dcterms:W3CDTF">2025-11-06T13:57:15Z</dcterms:modified>
</cp:coreProperties>
</file>